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1" r:id="rId11"/>
    <p:sldId id="264" r:id="rId12"/>
    <p:sldId id="282" r:id="rId13"/>
    <p:sldId id="265" r:id="rId14"/>
    <p:sldId id="266" r:id="rId15"/>
    <p:sldId id="267" r:id="rId16"/>
    <p:sldId id="268" r:id="rId17"/>
    <p:sldId id="284" r:id="rId18"/>
    <p:sldId id="285" r:id="rId19"/>
    <p:sldId id="286" r:id="rId20"/>
    <p:sldId id="283" r:id="rId21"/>
    <p:sldId id="290" r:id="rId22"/>
    <p:sldId id="289" r:id="rId23"/>
    <p:sldId id="269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12192000" cy="6858000"/>
  <p:notesSz cx="6858000" cy="9144000"/>
  <p:custDataLst>
    <p:tags r:id="rId39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正文级别 1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平行四边形 1"/>
          <p:cNvSpPr/>
          <p:nvPr/>
        </p:nvSpPr>
        <p:spPr>
          <a:xfrm>
            <a:off x="4658995" y="-12700"/>
            <a:ext cx="7556501" cy="6884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46" y="0"/>
                </a:lnTo>
                <a:lnTo>
                  <a:pt x="21600" y="0"/>
                </a:lnTo>
                <a:lnTo>
                  <a:pt x="9854" y="216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8" name="组合 8"/>
          <p:cNvGrpSpPr/>
          <p:nvPr/>
        </p:nvGrpSpPr>
        <p:grpSpPr>
          <a:xfrm>
            <a:off x="8275955" y="2530475"/>
            <a:ext cx="3916871" cy="4341050"/>
            <a:chOff x="196644" y="0"/>
            <a:chExt cx="3916869" cy="4341049"/>
          </a:xfrm>
        </p:grpSpPr>
        <p:sp>
          <p:nvSpPr>
            <p:cNvPr id="95" name="等腰三角形 2"/>
            <p:cNvSpPr/>
            <p:nvPr/>
          </p:nvSpPr>
          <p:spPr>
            <a:xfrm>
              <a:off x="196644" y="2286412"/>
              <a:ext cx="2542255" cy="2054638"/>
            </a:xfrm>
            <a:prstGeom prst="triangle">
              <a:avLst/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等腰三角形 6"/>
            <p:cNvSpPr/>
            <p:nvPr/>
          </p:nvSpPr>
          <p:spPr>
            <a:xfrm rot="10800000" flipH="1">
              <a:off x="1571258" y="2195681"/>
              <a:ext cx="2542256" cy="2054638"/>
            </a:xfrm>
            <a:prstGeom prst="triangle">
              <a:avLst/>
            </a:prstGeom>
            <a:solidFill>
              <a:srgbClr val="8497B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等腰三角形 7"/>
            <p:cNvSpPr/>
            <p:nvPr/>
          </p:nvSpPr>
          <p:spPr>
            <a:xfrm>
              <a:off x="1571258" y="0"/>
              <a:ext cx="2542256" cy="2054637"/>
            </a:xfrm>
            <a:prstGeom prst="triangl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" name="等腰三角形 10"/>
          <p:cNvSpPr/>
          <p:nvPr/>
        </p:nvSpPr>
        <p:spPr>
          <a:xfrm flipV="1">
            <a:off x="5444490" y="-12700"/>
            <a:ext cx="3147060" cy="2543811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文本框 31"/>
          <p:cNvSpPr txBox="1"/>
          <p:nvPr/>
        </p:nvSpPr>
        <p:spPr>
          <a:xfrm>
            <a:off x="846586" y="2112010"/>
            <a:ext cx="5060909" cy="1882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defRPr sz="54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晋升述职报告</a:t>
            </a:r>
            <a:endParaRPr sz="3600"/>
          </a:p>
          <a:p>
            <a:pPr algn="ctr">
              <a:defRPr sz="2400">
                <a:solidFill>
                  <a:srgbClr val="2A2B2E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t>Promotion  and  project  report</a:t>
            </a:r>
          </a:p>
        </p:txBody>
      </p:sp>
      <p:sp>
        <p:nvSpPr>
          <p:cNvPr id="101" name="文本框 28"/>
          <p:cNvSpPr/>
          <p:nvPr/>
        </p:nvSpPr>
        <p:spPr>
          <a:xfrm>
            <a:off x="231774" y="212724"/>
            <a:ext cx="1787876" cy="232831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  <p:grpSp>
        <p:nvGrpSpPr>
          <p:cNvPr id="104" name="组合 5"/>
          <p:cNvGrpSpPr/>
          <p:nvPr/>
        </p:nvGrpSpPr>
        <p:grpSpPr>
          <a:xfrm>
            <a:off x="801603" y="4034790"/>
            <a:ext cx="2437765" cy="328296"/>
            <a:chOff x="0" y="0"/>
            <a:chExt cx="2437764" cy="328294"/>
          </a:xfrm>
        </p:grpSpPr>
        <p:sp>
          <p:nvSpPr>
            <p:cNvPr id="102" name="文本框 15"/>
            <p:cNvSpPr txBox="1"/>
            <p:nvPr/>
          </p:nvSpPr>
          <p:spPr>
            <a:xfrm>
              <a:off x="404757" y="20954"/>
              <a:ext cx="162888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222A35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汇报时间：</a:t>
              </a:r>
              <a:r>
                <a:t>2022.09.09</a:t>
              </a:r>
            </a:p>
          </p:txBody>
        </p:sp>
        <p:sp>
          <p:nvSpPr>
            <p:cNvPr id="103" name="圆角矩形 16"/>
            <p:cNvSpPr/>
            <p:nvPr/>
          </p:nvSpPr>
          <p:spPr>
            <a:xfrm>
              <a:off x="0" y="0"/>
              <a:ext cx="2437765" cy="316866"/>
            </a:xfrm>
            <a:prstGeom prst="roundRect">
              <a:avLst>
                <a:gd name="adj" fmla="val 25651"/>
              </a:avLst>
            </a:prstGeom>
            <a:noFill/>
            <a:ln w="12700" cap="flat">
              <a:solidFill>
                <a:srgbClr val="222A35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7" name="组合 17"/>
          <p:cNvGrpSpPr/>
          <p:nvPr/>
        </p:nvGrpSpPr>
        <p:grpSpPr>
          <a:xfrm>
            <a:off x="800968" y="4622165"/>
            <a:ext cx="2437765" cy="328296"/>
            <a:chOff x="0" y="0"/>
            <a:chExt cx="2437764" cy="328294"/>
          </a:xfrm>
        </p:grpSpPr>
        <p:sp>
          <p:nvSpPr>
            <p:cNvPr id="105" name="文本框 18"/>
            <p:cNvSpPr txBox="1"/>
            <p:nvPr/>
          </p:nvSpPr>
          <p:spPr>
            <a:xfrm>
              <a:off x="404122" y="20954"/>
              <a:ext cx="162888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222A35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更新时间：</a:t>
              </a:r>
              <a:r>
                <a:t>2020.12.12</a:t>
              </a:r>
            </a:p>
          </p:txBody>
        </p:sp>
        <p:sp>
          <p:nvSpPr>
            <p:cNvPr id="106" name="圆角矩形 19"/>
            <p:cNvSpPr/>
            <p:nvPr/>
          </p:nvSpPr>
          <p:spPr>
            <a:xfrm>
              <a:off x="0" y="0"/>
              <a:ext cx="2437765" cy="316866"/>
            </a:xfrm>
            <a:prstGeom prst="roundRect">
              <a:avLst>
                <a:gd name="adj" fmla="val 25651"/>
              </a:avLst>
            </a:prstGeom>
            <a:solidFill>
              <a:srgbClr val="44546A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8" name="文本框 20"/>
          <p:cNvSpPr txBox="1"/>
          <p:nvPr/>
        </p:nvSpPr>
        <p:spPr>
          <a:xfrm>
            <a:off x="1311045" y="4642484"/>
            <a:ext cx="1170941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汇报人：罗子初</a:t>
            </a:r>
          </a:p>
        </p:txBody>
      </p:sp>
      <p:grpSp>
        <p:nvGrpSpPr>
          <p:cNvPr id="111" name="组合 3"/>
          <p:cNvGrpSpPr/>
          <p:nvPr/>
        </p:nvGrpSpPr>
        <p:grpSpPr>
          <a:xfrm>
            <a:off x="800333" y="5229224"/>
            <a:ext cx="2437765" cy="328296"/>
            <a:chOff x="0" y="0"/>
            <a:chExt cx="2437764" cy="328294"/>
          </a:xfrm>
        </p:grpSpPr>
        <p:sp>
          <p:nvSpPr>
            <p:cNvPr id="109" name="文本框 4"/>
            <p:cNvSpPr txBox="1"/>
            <p:nvPr/>
          </p:nvSpPr>
          <p:spPr>
            <a:xfrm>
              <a:off x="404122" y="20954"/>
              <a:ext cx="1628885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200">
                  <a:solidFill>
                    <a:srgbClr val="222A35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更新时间：</a:t>
              </a:r>
              <a:r>
                <a:t>2020.12.12</a:t>
              </a:r>
            </a:p>
          </p:txBody>
        </p:sp>
        <p:sp>
          <p:nvSpPr>
            <p:cNvPr id="110" name="圆角矩形 9"/>
            <p:cNvSpPr/>
            <p:nvPr/>
          </p:nvSpPr>
          <p:spPr>
            <a:xfrm>
              <a:off x="0" y="0"/>
              <a:ext cx="2437765" cy="316866"/>
            </a:xfrm>
            <a:prstGeom prst="roundRect">
              <a:avLst>
                <a:gd name="adj" fmla="val 25651"/>
              </a:avLst>
            </a:prstGeom>
            <a:solidFill>
              <a:srgbClr val="44546A"/>
            </a:solidFill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" name="文本框 11"/>
          <p:cNvSpPr txBox="1"/>
          <p:nvPr/>
        </p:nvSpPr>
        <p:spPr>
          <a:xfrm>
            <a:off x="1289203" y="5249545"/>
            <a:ext cx="1213357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FFFFFF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岗位：</a:t>
            </a:r>
            <a:r>
              <a:t>Unity</a:t>
            </a:r>
            <a:r>
              <a:t>开发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文本框 4"/>
          <p:cNvSpPr txBox="1"/>
          <p:nvPr/>
        </p:nvSpPr>
        <p:spPr>
          <a:xfrm>
            <a:off x="1473200" y="744855"/>
            <a:ext cx="9987915" cy="5530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l">
              <a:lnSpc>
                <a:spcPct val="150000"/>
              </a:lnSpc>
              <a:defRPr sz="2000" b="1">
                <a:solidFill>
                  <a:srgbClr val="333F50"/>
                </a:solidFill>
              </a:defRPr>
            </a:pPr>
            <a:r>
              <a:t>MLive</a:t>
            </a:r>
            <a:r>
              <a:rPr sz="1600"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下载器</a:t>
            </a:r>
            <a:endParaRPr sz="1600" b="0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232" name="文本框 65"/>
          <p:cNvSpPr txBox="1"/>
          <p:nvPr/>
        </p:nvSpPr>
        <p:spPr>
          <a:xfrm>
            <a:off x="1473200" y="1556385"/>
            <a:ext cx="6873875" cy="36309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因为虚拟3D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希望以下发的模式，把模型集成到客户端，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动态下发这种形式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因此我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研发一套解决方案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开发了Mlive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下载器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流程：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经过鉴权，然后请求下载列表信息，校验本地更新，与本地缓存的数据比较，根据向服务器请求下载模型id的信息，得到了下载地址和模型md5，最后下载完后，生成模型md5与服务器下发的md5校验文件的完整性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解决了UnityWebRequest无响应的问题balabala。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96240"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目前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MLive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下载框架在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Zsta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和虚拟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得到了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上线应用。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defRPr sz="1400">
                <a:solidFill>
                  <a:srgbClr val="333F50"/>
                </a:solidFill>
              </a:defRPr>
            </a:pPr>
            <a:r>
              <a:t>     </a:t>
            </a:r>
          </a:p>
        </p:txBody>
      </p:sp>
      <p:grpSp>
        <p:nvGrpSpPr>
          <p:cNvPr id="237" name="组合 1"/>
          <p:cNvGrpSpPr/>
          <p:nvPr/>
        </p:nvGrpSpPr>
        <p:grpSpPr>
          <a:xfrm>
            <a:off x="739960" y="642404"/>
            <a:ext cx="874087" cy="833463"/>
            <a:chOff x="0" y="0"/>
            <a:chExt cx="874085" cy="833461"/>
          </a:xfrm>
        </p:grpSpPr>
        <p:sp>
          <p:nvSpPr>
            <p:cNvPr id="235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02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文本框 4"/>
          <p:cNvSpPr txBox="1"/>
          <p:nvPr/>
        </p:nvSpPr>
        <p:spPr>
          <a:xfrm>
            <a:off x="847281" y="744938"/>
            <a:ext cx="10613954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2000" b="1">
                <a:solidFill>
                  <a:srgbClr val="333F50"/>
                </a:solidFill>
              </a:defRPr>
            </a:pPr>
            <a:r>
              <a:rPr sz="1800"/>
              <a:t>MLive</a:t>
            </a:r>
            <a:r>
              <a:rPr sz="1600"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下载</a:t>
            </a:r>
            <a:r>
              <a:rPr lang="zh-CN" sz="1600"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框架</a:t>
            </a:r>
            <a:endParaRPr lang="zh-CN" sz="1600" b="0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233" name="文本框 66"/>
          <p:cNvSpPr txBox="1"/>
          <p:nvPr/>
        </p:nvSpPr>
        <p:spPr>
          <a:xfrm>
            <a:off x="623849" y="1844773"/>
            <a:ext cx="3213736" cy="41998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sz="1800"/>
              <a:t>遇到的问题：</a:t>
            </a:r>
            <a:endParaRPr sz="1200"/>
          </a:p>
          <a:p>
            <a:pPr algn="just">
              <a:lnSpc>
                <a:spcPct val="150000"/>
              </a:lnSpc>
              <a:defRPr sz="1400" b="1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UnityWebRequest API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存在一个大的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bug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，在弱网或者断网重连且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timeout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未超时的情况下，下载会存在卡顿现象，在这种情况下通常会使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timeout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无效，以至于系统不能抛出存在异常的提示。</a:t>
            </a:r>
            <a:endParaRPr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sp>
        <p:nvSpPr>
          <p:cNvPr id="234" name="文本框 68"/>
          <p:cNvSpPr txBox="1"/>
          <p:nvPr/>
        </p:nvSpPr>
        <p:spPr>
          <a:xfrm>
            <a:off x="4080154" y="1916139"/>
            <a:ext cx="3213736" cy="28149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sz="1800"/>
              <a:t>解决方案：</a:t>
            </a:r>
            <a:endParaRPr sz="1200"/>
          </a:p>
          <a:p>
            <a:pPr algn="just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在这种情况下，需要定期检查下载的字节属性，在一定时间内若发现程序没有任何进展时要自行中止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UnityWebRequest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grpSp>
        <p:nvGrpSpPr>
          <p:cNvPr id="237" name="组合 1"/>
          <p:cNvGrpSpPr/>
          <p:nvPr/>
        </p:nvGrpSpPr>
        <p:grpSpPr>
          <a:xfrm>
            <a:off x="739960" y="642404"/>
            <a:ext cx="874087" cy="833463"/>
            <a:chOff x="0" y="0"/>
            <a:chExt cx="874085" cy="833461"/>
          </a:xfrm>
        </p:grpSpPr>
        <p:sp>
          <p:nvSpPr>
            <p:cNvPr id="235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02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图片 62" descr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4338" y="3539131"/>
            <a:ext cx="518161" cy="5181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0" name="图片 63" descr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412" y="2733792"/>
            <a:ext cx="481331" cy="481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1" name="图片 64" descr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01" y="4640462"/>
            <a:ext cx="468631" cy="468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44" name="组合 1"/>
          <p:cNvGrpSpPr/>
          <p:nvPr/>
        </p:nvGrpSpPr>
        <p:grpSpPr>
          <a:xfrm>
            <a:off x="728530" y="446189"/>
            <a:ext cx="874087" cy="833463"/>
            <a:chOff x="0" y="0"/>
            <a:chExt cx="874085" cy="833461"/>
          </a:xfrm>
        </p:grpSpPr>
        <p:sp>
          <p:nvSpPr>
            <p:cNvPr id="242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245" name="文本框 4"/>
          <p:cNvSpPr txBox="1"/>
          <p:nvPr/>
        </p:nvSpPr>
        <p:spPr>
          <a:xfrm>
            <a:off x="1487805" y="548640"/>
            <a:ext cx="9961880" cy="5530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l">
              <a:lnSpc>
                <a:spcPct val="150000"/>
              </a:lnSpc>
              <a:defRPr sz="2000" b="1">
                <a:solidFill>
                  <a:srgbClr val="333F50"/>
                </a:solidFill>
              </a:defRPr>
            </a:pPr>
            <a:r>
              <a:t>MLive</a:t>
            </a:r>
            <a:r>
              <a:rPr sz="1600"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下载</a:t>
            </a:r>
            <a:r>
              <a:rPr lang="zh-CN" sz="1600"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框架时序图</a:t>
            </a:r>
            <a:endParaRPr lang="zh-CN" sz="1600" b="0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246" name="文本框 7"/>
          <p:cNvSpPr txBox="1"/>
          <p:nvPr/>
        </p:nvSpPr>
        <p:spPr>
          <a:xfrm>
            <a:off x="7262285" y="6073897"/>
            <a:ext cx="217917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5 Mlive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下载器框架图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47" name="图片 8" descr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65" y="1255395"/>
            <a:ext cx="4026535" cy="50857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8" name="总结：…"/>
          <p:cNvSpPr txBox="1"/>
          <p:nvPr/>
        </p:nvSpPr>
        <p:spPr>
          <a:xfrm>
            <a:off x="171683" y="6206007"/>
            <a:ext cx="5829648" cy="4175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ts val="1600"/>
              </a:lnSpc>
              <a:def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总结：</a:t>
            </a:r>
          </a:p>
          <a:p>
            <a:pPr algn="just">
              <a:lnSpc>
                <a:spcPts val="1600"/>
              </a:lnSpc>
              <a:def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我提供的这一套转换方案，已经有很好的验证，目前已经在xxxx和xxx的上线了，balbal</a:t>
            </a:r>
          </a:p>
        </p:txBody>
      </p:sp>
      <p:sp>
        <p:nvSpPr>
          <p:cNvPr id="249" name="增加文本"/>
          <p:cNvSpPr txBox="1"/>
          <p:nvPr/>
        </p:nvSpPr>
        <p:spPr>
          <a:xfrm>
            <a:off x="5972810" y="1183005"/>
            <a:ext cx="5988685" cy="49860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lang="zh-CN"/>
              <a:t>获取</a:t>
            </a:r>
            <a:r>
              <a:rPr lang="en-US" altLang="zh-CN"/>
              <a:t>cookie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endParaRPr lang="zh-CN"/>
          </a:p>
          <a:p>
            <a:r>
              <a:rPr lang="zh-CN"/>
              <a:t>用户登录直播姬后，服务器下发</a:t>
            </a:r>
            <a:r>
              <a:rPr lang="en-US" altLang="zh-CN"/>
              <a:t>cookie</a:t>
            </a:r>
            <a:r>
              <a:rPr lang="zh-CN" altLang="en-US"/>
              <a:t>用于通信鉴权，用户拉起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虚拟姬，</a:t>
            </a:r>
            <a:r>
              <a:rPr lang="zh-CN" altLang="en-US">
                <a:sym typeface="+mn-ea"/>
              </a:rPr>
              <a:t>虚拟姬通过与直播姬的通信</a:t>
            </a:r>
            <a:r>
              <a:rPr lang="zh-CN" altLang="en-US">
                <a:sym typeface="+mn-ea"/>
              </a:rPr>
              <a:t>会获取用户登录的</a:t>
            </a:r>
            <a:r>
              <a:rPr lang="en-US" altLang="zh-CN">
                <a:sym typeface="+mn-ea"/>
              </a:rPr>
              <a:t>cookie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获取资源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列表：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首先下载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框架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会请求官方模型资源列表，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Mlive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后台根据请求的参数做鉴权，筛选引擎版本，客户端版本后下发对应的资源列表。下载框架会拉取本地缓存的资源列表与之比对，并进行更新缓存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操作。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下载模型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资源：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用户点击未下载的模型资源操作后，下载框架会请求下载信息，并把模型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id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cookie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等作为请求参数发送给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Mlive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后台，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Mlive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后台响应对应模型下载地址和模型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MD5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码。下载框架会去下载地址下载模型，下载完成后会生成一份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MD5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Mlive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后台下发的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MD5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进行校验，确认模型完整性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.</a:t>
            </a:r>
            <a:endParaRPr lang="zh-CN" altLang="en-US">
              <a:ea typeface="宋体" panose="02010600030101010101" pitchFamily="2" charset="-122"/>
              <a:sym typeface="+mn-ea"/>
            </a:endParaRPr>
          </a:p>
          <a:p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文本框 65"/>
          <p:cNvSpPr txBox="1"/>
          <p:nvPr/>
        </p:nvSpPr>
        <p:spPr>
          <a:xfrm>
            <a:off x="882650" y="1842770"/>
            <a:ext cx="5040630" cy="369252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介绍背景：</a:t>
            </a:r>
            <a:endParaRPr sz="1200"/>
          </a:p>
          <a:p>
            <a:pPr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通过变换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Skinned Mesh Renderer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里的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BlendShapes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来实现驱动虚拟模型的面部迁移。市面上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模型常用的两种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BlendShapes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协议分别是苹果公司的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ARkit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和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vrm proxy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。为了解决bs定义混乱的问题，鉴于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协议上的不统一导致美术做模型需要做两套的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来适应。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sp>
        <p:nvSpPr>
          <p:cNvPr id="263" name="文本框 67"/>
          <p:cNvSpPr txBox="1"/>
          <p:nvPr/>
        </p:nvSpPr>
        <p:spPr>
          <a:xfrm>
            <a:off x="6600190" y="1916430"/>
            <a:ext cx="4534535" cy="18453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zh-CN"/>
              <a:t>解决</a:t>
            </a:r>
            <a:r>
              <a:t>方案：</a:t>
            </a:r>
            <a:endParaRPr sz="1200"/>
          </a:p>
          <a:p>
            <a:pPr algn="just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该数据解决方案兼容了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arkit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和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vrm proxy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，不仅能相互转换，还能通过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转换成特殊表情。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grpSp>
        <p:nvGrpSpPr>
          <p:cNvPr id="266" name="组合 1"/>
          <p:cNvGrpSpPr/>
          <p:nvPr/>
        </p:nvGrpSpPr>
        <p:grpSpPr>
          <a:xfrm>
            <a:off x="739960" y="642404"/>
            <a:ext cx="874087" cy="833463"/>
            <a:chOff x="0" y="0"/>
            <a:chExt cx="874085" cy="833461"/>
          </a:xfrm>
        </p:grpSpPr>
        <p:sp>
          <p:nvSpPr>
            <p:cNvPr id="264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5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03</a:t>
              </a:r>
            </a:p>
          </p:txBody>
        </p:sp>
      </p:grpSp>
      <p:sp>
        <p:nvSpPr>
          <p:cNvPr id="267" name="文本框 4"/>
          <p:cNvSpPr txBox="1"/>
          <p:nvPr/>
        </p:nvSpPr>
        <p:spPr>
          <a:xfrm>
            <a:off x="1487961" y="642847"/>
            <a:ext cx="7319645" cy="809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通用</a:t>
            </a:r>
            <a:r>
              <a:t>面捕数据接口</a:t>
            </a:r>
          </a:p>
        </p:txBody>
      </p:sp>
      <p:sp>
        <p:nvSpPr>
          <p:cNvPr id="268" name="文本框 67"/>
          <p:cNvSpPr txBox="1"/>
          <p:nvPr/>
        </p:nvSpPr>
        <p:spPr>
          <a:xfrm>
            <a:off x="8760557" y="6309236"/>
            <a:ext cx="3213737" cy="30581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lnSpc>
                <a:spcPts val="1600"/>
              </a:lnSpc>
              <a:def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该方案以申请专利，目前已经在审核的路上。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文本框 7"/>
          <p:cNvSpPr txBox="1"/>
          <p:nvPr/>
        </p:nvSpPr>
        <p:spPr>
          <a:xfrm>
            <a:off x="4407235" y="2141030"/>
            <a:ext cx="3368275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业务支持和保障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Business support and assurance</a:t>
            </a:r>
          </a:p>
        </p:txBody>
      </p:sp>
      <p:sp>
        <p:nvSpPr>
          <p:cNvPr id="271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4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2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73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275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文本框 2"/>
          <p:cNvSpPr txBox="1"/>
          <p:nvPr/>
        </p:nvSpPr>
        <p:spPr>
          <a:xfrm>
            <a:off x="3094459" y="1609069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03</a:t>
            </a:r>
          </a:p>
        </p:txBody>
      </p:sp>
      <p:sp>
        <p:nvSpPr>
          <p:cNvPr id="277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  <p:sp>
        <p:nvSpPr>
          <p:cNvPr id="3" name="文本框 2"/>
          <p:cNvSpPr txBox="1"/>
          <p:nvPr/>
        </p:nvSpPr>
        <p:spPr>
          <a:xfrm>
            <a:off x="3187700" y="764540"/>
            <a:ext cx="4601210" cy="4616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algn="r">
              <a:lnSpc>
                <a:spcPct val="150000"/>
              </a:lnSpc>
              <a:defRPr sz="1600" b="1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虚拟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3d-pc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端，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头套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-pc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端面部迁移能力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279650" y="1700530"/>
            <a:ext cx="7153275" cy="452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3" name="文本框 2"/>
          <p:cNvSpPr txBox="1"/>
          <p:nvPr/>
        </p:nvSpPr>
        <p:spPr>
          <a:xfrm>
            <a:off x="5880100" y="620395"/>
            <a:ext cx="1407160" cy="4616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algn="r">
              <a:lnSpc>
                <a:spcPct val="150000"/>
              </a:lnSpc>
              <a:defRPr sz="1600" b="1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虚拟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3d-pc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端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919605" y="1484630"/>
            <a:ext cx="5040630" cy="5019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031990" y="1484630"/>
            <a:ext cx="4539615" cy="5027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3" name="文本框 2"/>
          <p:cNvSpPr txBox="1"/>
          <p:nvPr/>
        </p:nvSpPr>
        <p:spPr>
          <a:xfrm>
            <a:off x="5520055" y="613410"/>
            <a:ext cx="1407160" cy="4616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algn="r">
              <a:lnSpc>
                <a:spcPct val="150000"/>
              </a:lnSpc>
              <a:defRPr sz="1600" b="1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ar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头套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-pc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端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919605" y="1484630"/>
            <a:ext cx="5040630" cy="5019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031990" y="1484630"/>
            <a:ext cx="4539615" cy="5027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3" name="文本框 2"/>
          <p:cNvSpPr txBox="1"/>
          <p:nvPr/>
        </p:nvSpPr>
        <p:spPr>
          <a:xfrm>
            <a:off x="2207895" y="548640"/>
            <a:ext cx="7225665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algn="r">
              <a:defRPr sz="1600" b="1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小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面部代码梳理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,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小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面捕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功能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接入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2567940" y="980440"/>
            <a:ext cx="8201660" cy="5657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313" name="一页放一条或放两条"/>
          <p:cNvSpPr txBox="1"/>
          <p:nvPr/>
        </p:nvSpPr>
        <p:spPr>
          <a:xfrm>
            <a:off x="7896088" y="574134"/>
            <a:ext cx="162750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移动虚拟</a:t>
            </a: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D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</a:t>
            </a: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捕</a:t>
            </a:r>
            <a:endParaRPr lang="zh-CN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2" name="一页放一条或放两条"/>
          <p:cNvSpPr txBox="1"/>
          <p:nvPr/>
        </p:nvSpPr>
        <p:spPr>
          <a:xfrm>
            <a:off x="3431403" y="574134"/>
            <a:ext cx="162750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p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移动虚拟</a:t>
            </a:r>
            <a:r>
              <a:rPr>
                <a:sym typeface="+mn-ea"/>
              </a:rPr>
              <a:t>3D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</a:t>
            </a: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捕</a:t>
            </a:r>
            <a:endParaRPr lang="zh-CN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885" y="1124585"/>
            <a:ext cx="2314575" cy="501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7680325" y="1087755"/>
            <a:ext cx="2346960" cy="5090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25"/>
          <p:cNvSpPr txBox="1"/>
          <p:nvPr/>
        </p:nvSpPr>
        <p:spPr>
          <a:xfrm>
            <a:off x="5389879" y="1039494"/>
            <a:ext cx="1412241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defRPr sz="36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目录</a:t>
            </a:r>
            <a:endParaRPr sz="3200"/>
          </a:p>
          <a:p>
            <a:pPr algn="just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C</a:t>
            </a:r>
            <a:r>
              <a:t>ATALOG</a:t>
            </a:r>
          </a:p>
        </p:txBody>
      </p:sp>
      <p:grpSp>
        <p:nvGrpSpPr>
          <p:cNvPr id="120" name="组合 33"/>
          <p:cNvGrpSpPr/>
          <p:nvPr/>
        </p:nvGrpSpPr>
        <p:grpSpPr>
          <a:xfrm>
            <a:off x="551058" y="3235703"/>
            <a:ext cx="11425554" cy="1887221"/>
            <a:chOff x="0" y="0"/>
            <a:chExt cx="11425553" cy="1887220"/>
          </a:xfrm>
        </p:grpSpPr>
        <p:sp>
          <p:nvSpPr>
            <p:cNvPr id="115" name="文本框 34"/>
            <p:cNvSpPr txBox="1"/>
            <p:nvPr/>
          </p:nvSpPr>
          <p:spPr>
            <a:xfrm>
              <a:off x="2122169" y="5080"/>
              <a:ext cx="1946276" cy="1374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0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02</a:t>
              </a:r>
              <a:endParaRPr sz="2400"/>
            </a:p>
            <a:p>
              <a:pPr algn="ctr">
                <a:defRPr sz="24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技术赋能</a:t>
              </a:r>
            </a:p>
            <a:p>
              <a:pPr algn="ctr">
                <a:defRPr sz="1400">
                  <a:solidFill>
                    <a:srgbClr val="2A2B2E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Enabling technology</a:t>
              </a:r>
            </a:p>
          </p:txBody>
        </p:sp>
        <p:sp>
          <p:nvSpPr>
            <p:cNvPr id="116" name="文本框 35"/>
            <p:cNvSpPr txBox="1"/>
            <p:nvPr/>
          </p:nvSpPr>
          <p:spPr>
            <a:xfrm>
              <a:off x="4320539" y="5080"/>
              <a:ext cx="2447925" cy="1882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0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03</a:t>
              </a:r>
              <a:endParaRPr sz="2400"/>
            </a:p>
            <a:p>
              <a:pPr algn="ctr">
                <a:defRPr sz="24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业务支持和保障</a:t>
              </a:r>
              <a:r>
                <a:rPr sz="1400">
                  <a:solidFill>
                    <a:srgbClr val="2A2B2E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Business support and assurance</a:t>
              </a:r>
              <a:endParaRPr sz="14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endParaRPr>
            </a:p>
          </p:txBody>
        </p:sp>
        <p:sp>
          <p:nvSpPr>
            <p:cNvPr id="117" name="文本框 36"/>
            <p:cNvSpPr txBox="1"/>
            <p:nvPr/>
          </p:nvSpPr>
          <p:spPr>
            <a:xfrm>
              <a:off x="8977629" y="1269"/>
              <a:ext cx="2447925" cy="1374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0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05</a:t>
              </a:r>
              <a:endParaRPr sz="2400"/>
            </a:p>
            <a:p>
              <a:pPr algn="ctr">
                <a:defRPr sz="24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规划展望</a:t>
              </a:r>
            </a:p>
            <a:p>
              <a:pPr algn="ctr">
                <a:defRPr sz="1400">
                  <a:solidFill>
                    <a:srgbClr val="2A2B2E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Plan Expectations</a:t>
              </a:r>
            </a:p>
          </p:txBody>
        </p:sp>
        <p:sp>
          <p:nvSpPr>
            <p:cNvPr id="118" name="文本框 37"/>
            <p:cNvSpPr txBox="1"/>
            <p:nvPr/>
          </p:nvSpPr>
          <p:spPr>
            <a:xfrm>
              <a:off x="6788149" y="0"/>
              <a:ext cx="2447925" cy="1374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0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04</a:t>
              </a:r>
              <a:endParaRPr sz="2400"/>
            </a:p>
            <a:p>
              <a:pPr algn="ctr">
                <a:defRPr sz="2400">
                  <a:solidFill>
                    <a:srgbClr val="333F50"/>
                  </a:solidFill>
                </a:defRPr>
              </a:pPr>
              <a: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  <a:t>个人感悟</a:t>
              </a:r>
              <a:b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</a:br>
              <a:r>
                <a:rPr sz="1400">
                  <a:solidFill>
                    <a:srgbClr val="000000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Personal perceptions</a:t>
              </a:r>
              <a:endParaRPr sz="14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endParaRPr>
            </a:p>
          </p:txBody>
        </p:sp>
        <p:sp>
          <p:nvSpPr>
            <p:cNvPr id="119" name="文本框 1"/>
            <p:cNvSpPr txBox="1"/>
            <p:nvPr/>
          </p:nvSpPr>
          <p:spPr>
            <a:xfrm>
              <a:off x="0" y="3810"/>
              <a:ext cx="1946275" cy="1374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40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01</a:t>
              </a:r>
              <a:endParaRPr sz="2400"/>
            </a:p>
            <a:p>
              <a:pPr algn="ctr">
                <a:defRPr sz="2400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个人简介</a:t>
              </a:r>
              <a:br/>
              <a:r>
                <a:rPr sz="1400">
                  <a:solidFill>
                    <a:srgbClr val="2A2B2E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rPr>
                <a:t>Individual Resume</a:t>
              </a:r>
              <a:endParaRPr sz="14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endParaRPr>
            </a:p>
          </p:txBody>
        </p:sp>
      </p:grpSp>
      <p:sp>
        <p:nvSpPr>
          <p:cNvPr id="121" name="等腰三角形 22"/>
          <p:cNvSpPr/>
          <p:nvPr/>
        </p:nvSpPr>
        <p:spPr>
          <a:xfrm flipV="1">
            <a:off x="3028829" y="4641906"/>
            <a:ext cx="1275080" cy="1030607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等腰三角形 23"/>
          <p:cNvSpPr/>
          <p:nvPr/>
        </p:nvSpPr>
        <p:spPr>
          <a:xfrm flipV="1">
            <a:off x="5449518" y="4641907"/>
            <a:ext cx="1275081" cy="1030607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等腰三角形 24"/>
          <p:cNvSpPr/>
          <p:nvPr/>
        </p:nvSpPr>
        <p:spPr>
          <a:xfrm flipV="1">
            <a:off x="7925359" y="4641907"/>
            <a:ext cx="1275081" cy="1030607"/>
          </a:xfrm>
          <a:prstGeom prst="triangle">
            <a:avLst/>
          </a:prstGeom>
          <a:solidFill>
            <a:srgbClr val="8497B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等腰三角形 26"/>
          <p:cNvSpPr/>
          <p:nvPr/>
        </p:nvSpPr>
        <p:spPr>
          <a:xfrm flipV="1">
            <a:off x="10115109" y="4641907"/>
            <a:ext cx="1275081" cy="1030607"/>
          </a:xfrm>
          <a:prstGeom prst="triangle">
            <a:avLst/>
          </a:prstGeom>
          <a:solidFill>
            <a:srgbClr val="4454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等腰三角形 2"/>
          <p:cNvSpPr/>
          <p:nvPr/>
        </p:nvSpPr>
        <p:spPr>
          <a:xfrm flipV="1">
            <a:off x="825709" y="4641905"/>
            <a:ext cx="1275081" cy="1030606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313" name="一页放一条或放两条"/>
          <p:cNvSpPr txBox="1"/>
          <p:nvPr/>
        </p:nvSpPr>
        <p:spPr>
          <a:xfrm>
            <a:off x="5807573" y="524604"/>
            <a:ext cx="1143000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虚拟摄像头</a:t>
            </a:r>
            <a:endParaRPr lang="zh-CN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911225" y="1196975"/>
            <a:ext cx="10967085" cy="4808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27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28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rPr sz="1800"/>
                <a:t>T</a:t>
              </a:r>
              <a:r>
                <a:rPr sz="1800"/>
                <a:t>he company name</a:t>
              </a:r>
              <a:endParaRPr sz="1800"/>
            </a:p>
          </p:txBody>
        </p:sp>
      </p:grpSp>
      <p:sp>
        <p:nvSpPr>
          <p:cNvPr id="312" name="文本框 1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800"/>
          </a:p>
        </p:txBody>
      </p:sp>
      <p:sp>
        <p:nvSpPr>
          <p:cNvPr id="2" name="文本框 1"/>
          <p:cNvSpPr txBox="1"/>
          <p:nvPr/>
        </p:nvSpPr>
        <p:spPr>
          <a:xfrm>
            <a:off x="5160010" y="404495"/>
            <a:ext cx="20574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ym typeface="+mn-ea"/>
              </a:rPr>
              <a:t>面捕引擎与驱动</a:t>
            </a:r>
            <a:r>
              <a:rPr lang="zh-CN">
                <a:sym typeface="+mn-ea"/>
              </a:rPr>
              <a:t>框架</a:t>
            </a:r>
            <a:endParaRPr lang="zh-CN">
              <a:sym typeface="+mn-ea"/>
            </a:endParaRPr>
          </a:p>
        </p:txBody>
      </p:sp>
      <p:pic>
        <p:nvPicPr>
          <p:cNvPr id="3" name="图片 2" descr="移动端Capture和Driver架构图Aphl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836930"/>
            <a:ext cx="9469120" cy="5662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图片 61" descr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2004" y="2301239"/>
            <a:ext cx="427991" cy="42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7" name="图片 62" descr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59" y="3619500"/>
            <a:ext cx="518161" cy="5181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8" name="图片 63" descr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09" y="3656329"/>
            <a:ext cx="481331" cy="481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9" name="图片 64" descr="图片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09" y="5029834"/>
            <a:ext cx="468631" cy="468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0" name="文本框 67"/>
          <p:cNvSpPr txBox="1"/>
          <p:nvPr/>
        </p:nvSpPr>
        <p:spPr>
          <a:xfrm>
            <a:off x="6456045" y="980440"/>
            <a:ext cx="5317490" cy="27686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介绍：</a:t>
            </a:r>
            <a:endParaRPr sz="1200"/>
          </a:p>
          <a:p>
            <a:pPr algn="just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背景是移动端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Zstar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因为美颜的需求，使用的是商汤的面捕引擎，但是因为商汤没有提供特殊表情，只提供了一些基础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。所以需要基础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推导特殊表情，推演更贴合的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和其权重影响的特殊表情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的相关因素。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sp>
        <p:nvSpPr>
          <p:cNvPr id="321" name="文本框 68"/>
          <p:cNvSpPr txBox="1"/>
          <p:nvPr/>
        </p:nvSpPr>
        <p:spPr>
          <a:xfrm>
            <a:off x="6511925" y="3933190"/>
            <a:ext cx="5261610" cy="18453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解决方案：</a:t>
            </a:r>
            <a:endParaRPr sz="1200"/>
          </a:p>
          <a:p>
            <a:pPr algn="just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首先记录移动端的数据，然后在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pc</a:t>
            </a: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端进行调试和测试，最后编写关于特殊表情与基准表情之间关系权重的可视化调试工具。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汉仪晓波花月圆W"/>
            </a:endParaRPr>
          </a:p>
        </p:txBody>
      </p:sp>
      <p:sp>
        <p:nvSpPr>
          <p:cNvPr id="325" name="文本框 4"/>
          <p:cNvSpPr txBox="1"/>
          <p:nvPr/>
        </p:nvSpPr>
        <p:spPr>
          <a:xfrm>
            <a:off x="1597181" y="776196"/>
            <a:ext cx="7319645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基础表情推导特殊表情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pic>
        <p:nvPicPr>
          <p:cNvPr id="326" name="图片 8" descr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35" y="2104390"/>
            <a:ext cx="4839335" cy="3509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7" name="文本框 9"/>
          <p:cNvSpPr txBox="1"/>
          <p:nvPr/>
        </p:nvSpPr>
        <p:spPr>
          <a:xfrm>
            <a:off x="3356110" y="5804822"/>
            <a:ext cx="217917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6 BS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映射特殊表情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329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330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grpSp>
        <p:nvGrpSpPr>
          <p:cNvPr id="334" name="菱形 8"/>
          <p:cNvGrpSpPr/>
          <p:nvPr/>
        </p:nvGrpSpPr>
        <p:grpSpPr>
          <a:xfrm>
            <a:off x="1365250" y="2641600"/>
            <a:ext cx="1059181" cy="1059181"/>
            <a:chOff x="0" y="0"/>
            <a:chExt cx="1059180" cy="1059180"/>
          </a:xfrm>
        </p:grpSpPr>
        <p:sp>
          <p:nvSpPr>
            <p:cNvPr id="332" name="多边形"/>
            <p:cNvSpPr/>
            <p:nvPr/>
          </p:nvSpPr>
          <p:spPr>
            <a:xfrm>
              <a:off x="0" y="0"/>
              <a:ext cx="1059181" cy="1059181"/>
            </a:xfrm>
            <a:prstGeom prst="diamond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</a:p>
          </p:txBody>
        </p:sp>
        <p:sp>
          <p:nvSpPr>
            <p:cNvPr id="333" name="01"/>
            <p:cNvSpPr txBox="1"/>
            <p:nvPr/>
          </p:nvSpPr>
          <p:spPr>
            <a:xfrm>
              <a:off x="310514" y="331469"/>
              <a:ext cx="43815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337" name="菱形 1"/>
          <p:cNvGrpSpPr/>
          <p:nvPr/>
        </p:nvGrpSpPr>
        <p:grpSpPr>
          <a:xfrm>
            <a:off x="4154170" y="2641600"/>
            <a:ext cx="1059181" cy="1059181"/>
            <a:chOff x="0" y="0"/>
            <a:chExt cx="1059180" cy="1059180"/>
          </a:xfrm>
        </p:grpSpPr>
        <p:sp>
          <p:nvSpPr>
            <p:cNvPr id="335" name="多边形"/>
            <p:cNvSpPr/>
            <p:nvPr/>
          </p:nvSpPr>
          <p:spPr>
            <a:xfrm>
              <a:off x="0" y="0"/>
              <a:ext cx="1059181" cy="1059181"/>
            </a:xfrm>
            <a:prstGeom prst="diamond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</a:p>
          </p:txBody>
        </p:sp>
        <p:sp>
          <p:nvSpPr>
            <p:cNvPr id="336" name="02"/>
            <p:cNvSpPr txBox="1"/>
            <p:nvPr/>
          </p:nvSpPr>
          <p:spPr>
            <a:xfrm>
              <a:off x="310514" y="331469"/>
              <a:ext cx="43815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340" name="菱形 10"/>
          <p:cNvGrpSpPr/>
          <p:nvPr/>
        </p:nvGrpSpPr>
        <p:grpSpPr>
          <a:xfrm>
            <a:off x="6948805" y="2690240"/>
            <a:ext cx="1059181" cy="1059181"/>
            <a:chOff x="0" y="0"/>
            <a:chExt cx="1059180" cy="1059180"/>
          </a:xfrm>
        </p:grpSpPr>
        <p:sp>
          <p:nvSpPr>
            <p:cNvPr id="338" name="多边形"/>
            <p:cNvSpPr/>
            <p:nvPr/>
          </p:nvSpPr>
          <p:spPr>
            <a:xfrm>
              <a:off x="0" y="0"/>
              <a:ext cx="1059181" cy="1059181"/>
            </a:xfrm>
            <a:prstGeom prst="diamond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</a:p>
          </p:txBody>
        </p:sp>
        <p:sp>
          <p:nvSpPr>
            <p:cNvPr id="339" name="03"/>
            <p:cNvSpPr txBox="1"/>
            <p:nvPr/>
          </p:nvSpPr>
          <p:spPr>
            <a:xfrm>
              <a:off x="310514" y="331469"/>
              <a:ext cx="43815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343" name="菱形 6"/>
          <p:cNvGrpSpPr/>
          <p:nvPr/>
        </p:nvGrpSpPr>
        <p:grpSpPr>
          <a:xfrm>
            <a:off x="9737725" y="2709696"/>
            <a:ext cx="1059181" cy="1059181"/>
            <a:chOff x="0" y="0"/>
            <a:chExt cx="1059180" cy="1059180"/>
          </a:xfrm>
        </p:grpSpPr>
        <p:sp>
          <p:nvSpPr>
            <p:cNvPr id="341" name="多边形"/>
            <p:cNvSpPr/>
            <p:nvPr/>
          </p:nvSpPr>
          <p:spPr>
            <a:xfrm>
              <a:off x="0" y="0"/>
              <a:ext cx="1059181" cy="1059181"/>
            </a:xfrm>
            <a:prstGeom prst="diamond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</a:p>
          </p:txBody>
        </p:sp>
        <p:sp>
          <p:nvSpPr>
            <p:cNvPr id="342" name="04"/>
            <p:cNvSpPr txBox="1"/>
            <p:nvPr/>
          </p:nvSpPr>
          <p:spPr>
            <a:xfrm>
              <a:off x="310514" y="331469"/>
              <a:ext cx="43815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344" name="文本框 7"/>
          <p:cNvSpPr txBox="1"/>
          <p:nvPr/>
        </p:nvSpPr>
        <p:spPr>
          <a:xfrm>
            <a:off x="738773" y="1898392"/>
            <a:ext cx="2361764" cy="695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1600" b="1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虚拟</a:t>
            </a:r>
            <a:r>
              <a:t>3d-pc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端，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 b="1">
                <a:solidFill>
                  <a:srgbClr val="333F50"/>
                </a:solidFill>
              </a:defRPr>
            </a:pPr>
            <a:r>
              <a:t>ar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头套</a:t>
            </a:r>
            <a:r>
              <a:t>-pc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端面部迁移能力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45" name="文本框 17"/>
          <p:cNvSpPr txBox="1"/>
          <p:nvPr/>
        </p:nvSpPr>
        <p:spPr>
          <a:xfrm>
            <a:off x="648969" y="3894454"/>
            <a:ext cx="2491742" cy="145411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457200">
              <a:defRPr sz="12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对齐虚拟行业头部竞品面部技术，落地于虚拟产品里，接入</a:t>
            </a:r>
            <a:r>
              <a:rPr b="1"/>
              <a:t>mediapipe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引擎，驱动面部包括（</a:t>
            </a:r>
            <a:r>
              <a:rPr b="1"/>
              <a:t>vrm proxy</a:t>
            </a:r>
            <a:r>
              <a:rPr b="1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，</a:t>
            </a:r>
            <a:r>
              <a:rPr b="1"/>
              <a:t>arkit</a:t>
            </a:r>
            <a:r>
              <a:rPr b="1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，</a:t>
            </a:r>
            <a:r>
              <a:rPr b="1"/>
              <a:t>TV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协议）迁移</a:t>
            </a:r>
            <a:r>
              <a:t>.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并实现面部校准，面部灵敏度调整等功能。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46" name="文本框 35"/>
          <p:cNvSpPr txBox="1"/>
          <p:nvPr/>
        </p:nvSpPr>
        <p:spPr>
          <a:xfrm>
            <a:off x="3500149" y="2091314"/>
            <a:ext cx="2367222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1600" b="1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移动虚拟</a:t>
            </a:r>
            <a:r>
              <a:t>3D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面部迁移能力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47" name="文本框 37"/>
          <p:cNvSpPr txBox="1"/>
          <p:nvPr/>
        </p:nvSpPr>
        <p:spPr>
          <a:xfrm>
            <a:off x="3630429" y="3894454"/>
            <a:ext cx="2491741" cy="17612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457200">
              <a:lnSpc>
                <a:spcPts val="1300"/>
              </a:lnSpc>
              <a:defRPr sz="1200" b="1">
                <a:solidFill>
                  <a:srgbClr val="333F50"/>
                </a:solidFill>
              </a:defRPr>
            </a:pPr>
            <a:r>
              <a:t>CaptureFrameworkUPM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（</a:t>
            </a:r>
            <a:r>
              <a:t>dev_3_0_0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）</a:t>
            </a:r>
            <a:r>
              <a:rPr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最初是用来提供</a:t>
            </a:r>
            <a:r>
              <a:t>mediapipe</a:t>
            </a:r>
            <a:r>
              <a:rPr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等引擎的启动、暂停、恢复、更新与设置模型等接口。调整</a:t>
            </a:r>
            <a:r>
              <a:t>CaptureFramework UPM</a:t>
            </a:r>
            <a:r>
              <a:rPr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适配移动端，只提供了</a:t>
            </a:r>
            <a:r>
              <a:rPr b="0"/>
              <a:t> </a:t>
            </a:r>
            <a:r>
              <a:t>Native Mediapipe Adaptor UPM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，</a:t>
            </a:r>
            <a:r>
              <a:t>Native ARkit Adaptor UPM</a:t>
            </a:r>
            <a:r>
              <a:rPr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所需的数据和所需的接口能力，驱动层的能力属于业务放到项目里实现</a:t>
            </a:r>
            <a:r>
              <a:rPr b="0"/>
              <a:t>.</a:t>
            </a:r>
            <a:r>
              <a:rPr b="0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新增泛型接口</a:t>
            </a:r>
            <a:r>
              <a:rPr b="0"/>
              <a:t>.</a:t>
            </a:r>
            <a:endParaRPr b="0"/>
          </a:p>
        </p:txBody>
      </p:sp>
      <p:sp>
        <p:nvSpPr>
          <p:cNvPr id="348" name="文本框 43"/>
          <p:cNvSpPr txBox="1"/>
          <p:nvPr/>
        </p:nvSpPr>
        <p:spPr>
          <a:xfrm>
            <a:off x="6611889" y="3927028"/>
            <a:ext cx="2015733" cy="1107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高内聚低耦合，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使代码利用率更高，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lnSpc>
                <a:spcPct val="150000"/>
              </a:lnSpc>
              <a:defRPr sz="14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更易移植。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49" name="文本框 53"/>
          <p:cNvSpPr txBox="1"/>
          <p:nvPr/>
        </p:nvSpPr>
        <p:spPr>
          <a:xfrm>
            <a:off x="9140760" y="3927028"/>
            <a:ext cx="2252472" cy="137979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indent="323850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让现有的虚拟直播</a:t>
            </a:r>
            <a:r>
              <a:rPr b="1"/>
              <a:t>3D-PC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端项目拥有能使用小</a:t>
            </a:r>
            <a:r>
              <a:t>K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面部的能力，并对小</a:t>
            </a:r>
            <a:r>
              <a:t>K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代码进行拆解，升级，修复和移植。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50" name="文本框 57"/>
          <p:cNvSpPr txBox="1"/>
          <p:nvPr/>
        </p:nvSpPr>
        <p:spPr>
          <a:xfrm>
            <a:off x="6073576" y="1891737"/>
            <a:ext cx="2809637" cy="9490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1600" b="1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优化</a:t>
            </a:r>
            <a:r>
              <a:t>CaptureFramework UPM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 b="1">
                <a:solidFill>
                  <a:srgbClr val="333F50"/>
                </a:solidFill>
              </a:defRPr>
            </a:pPr>
            <a:r>
              <a:t>Mediapipe Adaptor UPM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 b="1">
                <a:solidFill>
                  <a:srgbClr val="333F50"/>
                </a:solidFill>
              </a:defRPr>
            </a:pPr>
            <a:r>
              <a:t>Native Mediapipe Adaptor UPM</a:t>
            </a:r>
          </a:p>
        </p:txBody>
      </p:sp>
      <p:sp>
        <p:nvSpPr>
          <p:cNvPr id="351" name="文本框 58"/>
          <p:cNvSpPr txBox="1"/>
          <p:nvPr/>
        </p:nvSpPr>
        <p:spPr>
          <a:xfrm>
            <a:off x="9143364" y="1940866"/>
            <a:ext cx="2247266" cy="949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>
              <a:defRPr sz="1600" b="1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小</a:t>
            </a:r>
            <a:r>
              <a:t>K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面部代码梳理，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 b="1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小</a:t>
            </a:r>
            <a:r>
              <a:t>K</a:t>
            </a: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面部代码功能移植，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defRPr sz="1600" b="1">
                <a:solidFill>
                  <a:srgbClr val="333F50"/>
                </a:solidFill>
              </a:defRPr>
            </a:pPr>
            <a:r>
              <a:t>XK UPM</a:t>
            </a:r>
          </a:p>
        </p:txBody>
      </p:sp>
      <p:sp>
        <p:nvSpPr>
          <p:cNvPr id="352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文本框 7"/>
          <p:cNvSpPr txBox="1"/>
          <p:nvPr/>
        </p:nvSpPr>
        <p:spPr>
          <a:xfrm>
            <a:off x="4646929" y="2129154"/>
            <a:ext cx="2898141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个人总结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r>
              <a:rPr sz="1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Personal perceptions</a:t>
            </a:r>
            <a:endParaRPr sz="1600">
              <a:solidFill>
                <a:srgbClr val="000000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67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0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368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369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371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文本框 2"/>
          <p:cNvSpPr txBox="1"/>
          <p:nvPr/>
        </p:nvSpPr>
        <p:spPr>
          <a:xfrm>
            <a:off x="3094459" y="1609069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04</a:t>
            </a:r>
          </a:p>
        </p:txBody>
      </p:sp>
      <p:sp>
        <p:nvSpPr>
          <p:cNvPr id="373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等腰三角形 54"/>
          <p:cNvSpPr/>
          <p:nvPr/>
        </p:nvSpPr>
        <p:spPr>
          <a:xfrm>
            <a:off x="2444114" y="5930265"/>
            <a:ext cx="3322321" cy="927735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等腰三角形 55"/>
          <p:cNvSpPr/>
          <p:nvPr/>
        </p:nvSpPr>
        <p:spPr>
          <a:xfrm>
            <a:off x="6482079" y="5930265"/>
            <a:ext cx="3322321" cy="927735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文本框 4"/>
          <p:cNvSpPr txBox="1"/>
          <p:nvPr/>
        </p:nvSpPr>
        <p:spPr>
          <a:xfrm>
            <a:off x="1063691" y="435659"/>
            <a:ext cx="2898142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个人总结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r>
              <a:rPr sz="1600">
                <a:solidFill>
                  <a:srgbClr val="000000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Personal perceptions</a:t>
            </a:r>
            <a:endParaRPr sz="1600">
              <a:solidFill>
                <a:srgbClr val="000000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78" name="等腰三角形 5"/>
          <p:cNvSpPr/>
          <p:nvPr/>
        </p:nvSpPr>
        <p:spPr>
          <a:xfrm>
            <a:off x="636972" y="435659"/>
            <a:ext cx="762636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文本框 9"/>
          <p:cNvSpPr txBox="1"/>
          <p:nvPr/>
        </p:nvSpPr>
        <p:spPr>
          <a:xfrm>
            <a:off x="-1983569" y="659158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04</a:t>
            </a:r>
          </a:p>
        </p:txBody>
      </p:sp>
      <p:sp>
        <p:nvSpPr>
          <p:cNvPr id="380" name="文本框 7"/>
          <p:cNvSpPr txBox="1"/>
          <p:nvPr/>
        </p:nvSpPr>
        <p:spPr>
          <a:xfrm>
            <a:off x="1421630" y="1415433"/>
            <a:ext cx="9574351" cy="447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457200">
              <a:lnSpc>
                <a:spcPct val="1500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个人总结balabala。。。。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文本框 7"/>
          <p:cNvSpPr txBox="1"/>
          <p:nvPr/>
        </p:nvSpPr>
        <p:spPr>
          <a:xfrm>
            <a:off x="4646929" y="2129154"/>
            <a:ext cx="2898141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规划展望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r>
              <a:rPr sz="16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Plan Expectations</a:t>
            </a:r>
            <a:endParaRPr sz="1600">
              <a:solidFill>
                <a:srgbClr val="2A2B2E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383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6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384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385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387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8" name="文本框 2"/>
          <p:cNvSpPr txBox="1"/>
          <p:nvPr/>
        </p:nvSpPr>
        <p:spPr>
          <a:xfrm>
            <a:off x="3094459" y="1609069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05</a:t>
            </a:r>
          </a:p>
        </p:txBody>
      </p:sp>
      <p:sp>
        <p:nvSpPr>
          <p:cNvPr id="389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组合 4"/>
          <p:cNvGrpSpPr/>
          <p:nvPr/>
        </p:nvGrpSpPr>
        <p:grpSpPr>
          <a:xfrm>
            <a:off x="944880" y="2171064"/>
            <a:ext cx="3136265" cy="3885567"/>
            <a:chOff x="0" y="0"/>
            <a:chExt cx="3136264" cy="3885565"/>
          </a:xfrm>
        </p:grpSpPr>
        <p:sp>
          <p:nvSpPr>
            <p:cNvPr id="391" name="矩形 2"/>
            <p:cNvSpPr/>
            <p:nvPr/>
          </p:nvSpPr>
          <p:spPr>
            <a:xfrm>
              <a:off x="0" y="-1"/>
              <a:ext cx="3136265" cy="3885567"/>
            </a:xfrm>
            <a:prstGeom prst="rect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92" name="图片 14" descr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18234" y="308610"/>
              <a:ext cx="899796" cy="8997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95" name="组合 30"/>
            <p:cNvGrpSpPr/>
            <p:nvPr/>
          </p:nvGrpSpPr>
          <p:grpSpPr>
            <a:xfrm>
              <a:off x="369569" y="1226185"/>
              <a:ext cx="2397762" cy="2095461"/>
              <a:chOff x="0" y="0"/>
              <a:chExt cx="2397760" cy="2095460"/>
            </a:xfrm>
          </p:grpSpPr>
          <p:sp>
            <p:nvSpPr>
              <p:cNvPr id="393" name="文本框 3"/>
              <p:cNvSpPr txBox="1"/>
              <p:nvPr/>
            </p:nvSpPr>
            <p:spPr>
              <a:xfrm>
                <a:off x="0" y="0"/>
                <a:ext cx="2397761" cy="2095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>
                    <a:solidFill>
                      <a:srgbClr val="FFFFFF"/>
                    </a:solidFill>
                  </a:defRPr>
                </a:pP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自研面部算法</a:t>
                </a:r>
                <a:endParaRPr>
                  <a:latin typeface="汉仪晓波花月圆W"/>
                  <a:ea typeface="汉仪晓波花月圆W"/>
                  <a:cs typeface="汉仪晓波花月圆W"/>
                  <a:sym typeface="汉仪晓波花月圆W"/>
                </a:endParaRPr>
              </a:p>
              <a:p>
                <a:pPr algn="ctr">
                  <a:lnSpc>
                    <a:spcPct val="150000"/>
                  </a:lnSpc>
                  <a:defRPr b="1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pPr>
              </a:p>
              <a:p>
                <a:pPr algn="just">
                  <a:defRPr sz="1200">
                    <a:solidFill>
                      <a:srgbClr val="FFFFFF"/>
                    </a:solidFill>
                  </a:defRPr>
                </a:pPr>
                <a:r>
                  <a:t>    1. 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从</a:t>
                </a:r>
                <a:r>
                  <a:t>11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个</a:t>
                </a:r>
                <a:r>
                  <a:t>bs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增加到</a:t>
                </a:r>
                <a:r>
                  <a:t>52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个</a:t>
                </a:r>
                <a:r>
                  <a:t>bs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以达到丰富虚拟人物表情的目的。</a:t>
                </a:r>
                <a:endParaRPr>
                  <a:latin typeface="汉仪晓波花月圆W"/>
                  <a:ea typeface="汉仪晓波花月圆W"/>
                  <a:cs typeface="汉仪晓波花月圆W"/>
                  <a:sym typeface="汉仪晓波花月圆W"/>
                </a:endParaRPr>
              </a:p>
              <a:p>
                <a:pPr algn="just">
                  <a:defRPr sz="1200">
                    <a:solidFill>
                      <a:srgbClr val="FFFFFF"/>
                    </a:solidFill>
                  </a:defRPr>
                </a:pPr>
                <a:r>
                  <a:t>    2. </a:t>
                </a:r>
                <a:r>
                  <a:rPr>
                    <a:latin typeface="汉仪晓波花月圆W"/>
                    <a:ea typeface="汉仪晓波花月圆W"/>
                    <a:cs typeface="汉仪晓波花月圆W"/>
                    <a:sym typeface="汉仪晓波花月圆W"/>
                  </a:rPr>
                  <a:t>从低延时、低抖动的角度出发来优化滤波器。</a:t>
                </a:r>
                <a:endParaRPr>
                  <a:latin typeface="汉仪晓波花月圆W"/>
                  <a:ea typeface="汉仪晓波花月圆W"/>
                  <a:cs typeface="汉仪晓波花月圆W"/>
                  <a:sym typeface="汉仪晓波花月圆W"/>
                </a:endParaRPr>
              </a:p>
            </p:txBody>
          </p:sp>
          <p:sp>
            <p:nvSpPr>
              <p:cNvPr id="394" name="直接连接符 34"/>
              <p:cNvSpPr/>
              <p:nvPr/>
            </p:nvSpPr>
            <p:spPr>
              <a:xfrm>
                <a:off x="982979" y="551179"/>
                <a:ext cx="430531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/>
            </p:txBody>
          </p:sp>
        </p:grpSp>
      </p:grpSp>
      <p:grpSp>
        <p:nvGrpSpPr>
          <p:cNvPr id="404" name="组合 33"/>
          <p:cNvGrpSpPr/>
          <p:nvPr/>
        </p:nvGrpSpPr>
        <p:grpSpPr>
          <a:xfrm>
            <a:off x="4528184" y="2171064"/>
            <a:ext cx="3136265" cy="3885566"/>
            <a:chOff x="0" y="0"/>
            <a:chExt cx="3136263" cy="3885565"/>
          </a:xfrm>
        </p:grpSpPr>
        <p:grpSp>
          <p:nvGrpSpPr>
            <p:cNvPr id="402" name="组合 5"/>
            <p:cNvGrpSpPr/>
            <p:nvPr/>
          </p:nvGrpSpPr>
          <p:grpSpPr>
            <a:xfrm>
              <a:off x="0" y="0"/>
              <a:ext cx="3136264" cy="3885566"/>
              <a:chOff x="0" y="0"/>
              <a:chExt cx="3136263" cy="3885565"/>
            </a:xfrm>
          </p:grpSpPr>
          <p:sp>
            <p:nvSpPr>
              <p:cNvPr id="397" name="矩形 9"/>
              <p:cNvSpPr/>
              <p:nvPr/>
            </p:nvSpPr>
            <p:spPr>
              <a:xfrm>
                <a:off x="0" y="-1"/>
                <a:ext cx="3136264" cy="3885567"/>
              </a:xfrm>
              <a:prstGeom prst="rect">
                <a:avLst/>
              </a:prstGeom>
              <a:solidFill>
                <a:srgbClr val="4454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400" name="组合 12"/>
              <p:cNvGrpSpPr/>
              <p:nvPr/>
            </p:nvGrpSpPr>
            <p:grpSpPr>
              <a:xfrm>
                <a:off x="369569" y="1226184"/>
                <a:ext cx="2397761" cy="2025438"/>
                <a:chOff x="0" y="0"/>
                <a:chExt cx="2397759" cy="2025436"/>
              </a:xfrm>
            </p:grpSpPr>
            <p:sp>
              <p:nvSpPr>
                <p:cNvPr id="398" name="文本框 13"/>
                <p:cNvSpPr txBox="1"/>
                <p:nvPr/>
              </p:nvSpPr>
              <p:spPr>
                <a:xfrm>
                  <a:off x="0" y="0"/>
                  <a:ext cx="2397760" cy="2025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>
                      <a:solidFill>
                        <a:srgbClr val="FFFFFF"/>
                      </a:solidFill>
                    </a:defRPr>
                  </a:pPr>
                  <a:r>
                    <a:t>MLive</a:t>
                  </a: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下载器</a:t>
                  </a:r>
                  <a:endParaRPr>
                    <a:latin typeface="汉仪晓波花月圆W"/>
                    <a:ea typeface="汉仪晓波花月圆W"/>
                    <a:cs typeface="汉仪晓波花月圆W"/>
                    <a:sym typeface="汉仪晓波花月圆W"/>
                  </a:endParaRPr>
                </a:p>
                <a:p>
                  <a:pPr algn="ctr">
                    <a:lnSpc>
                      <a:spcPct val="150000"/>
                    </a:lnSpc>
                    <a:defRPr>
                      <a:solidFill>
                        <a:srgbClr val="FFFFFF"/>
                      </a:solidFill>
                    </a:defRPr>
                  </a:pPr>
                </a:p>
                <a:p>
                  <a:pPr algn="just">
                    <a:defRPr>
                      <a:latin typeface="等线" panose="02010600030101010101" charset="-122"/>
                      <a:ea typeface="等线" panose="02010600030101010101" charset="-122"/>
                      <a:cs typeface="等线" panose="02010600030101010101" charset="-122"/>
                      <a:sym typeface="等线" panose="02010600030101010101" charset="-122"/>
                    </a:defRPr>
                  </a:pPr>
                  <a:r>
                    <a:t> </a:t>
                  </a:r>
                  <a:r>
                    <a:t>   </a:t>
                  </a:r>
                  <a:r>
                    <a:rPr sz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Calibri" panose="020F0502020204030204"/>
                    </a:rPr>
                    <a:t>1. </a:t>
                  </a:r>
                  <a:r>
                    <a:rPr sz="1200">
                      <a:solidFill>
                        <a:srgbClr val="FFFFFF"/>
                      </a:solidFill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可以实现</a:t>
                  </a:r>
                  <a:r>
                    <a:rPr sz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Calibri" panose="020F0502020204030204"/>
                    </a:rPr>
                    <a:t>MLive</a:t>
                  </a:r>
                  <a:r>
                    <a:rPr sz="1200">
                      <a:solidFill>
                        <a:srgbClr val="FFFFFF"/>
                      </a:solidFill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断点续传。</a:t>
                  </a:r>
                  <a:endParaRPr sz="1200">
                    <a:solidFill>
                      <a:srgbClr val="FFFFFF"/>
                    </a:solidFill>
                  </a:endParaRPr>
                </a:p>
                <a:p>
                  <a:pPr algn="just">
                    <a:defRPr sz="1200">
                      <a:solidFill>
                        <a:srgbClr val="FFFFFF"/>
                      </a:solidFill>
                    </a:defRPr>
                  </a:pPr>
                  <a:r>
                    <a:t>       2. </a:t>
                  </a: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不仅通用于</a:t>
                  </a:r>
                  <a:r>
                    <a:t>MLive</a:t>
                  </a: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后台，还可以适用于其他平台，增大了其兼容性。</a:t>
                  </a:r>
                  <a:endParaRPr>
                    <a:latin typeface="汉仪晓波花月圆W"/>
                    <a:ea typeface="汉仪晓波花月圆W"/>
                    <a:cs typeface="汉仪晓波花月圆W"/>
                    <a:sym typeface="汉仪晓波花月圆W"/>
                  </a:endParaRPr>
                </a:p>
              </p:txBody>
            </p:sp>
            <p:sp>
              <p:nvSpPr>
                <p:cNvPr id="399" name="直接连接符 15"/>
                <p:cNvSpPr/>
                <p:nvPr/>
              </p:nvSpPr>
              <p:spPr>
                <a:xfrm>
                  <a:off x="982979" y="551180"/>
                  <a:ext cx="430530" cy="1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/>
              </p:txBody>
            </p:sp>
          </p:grpSp>
          <p:sp>
            <p:nvSpPr>
              <p:cNvPr id="401" name="圆角矩形 19"/>
              <p:cNvSpPr/>
              <p:nvPr/>
            </p:nvSpPr>
            <p:spPr>
              <a:xfrm>
                <a:off x="703579" y="3230880"/>
                <a:ext cx="1727836" cy="141606"/>
              </a:xfrm>
              <a:prstGeom prst="roundRect">
                <a:avLst>
                  <a:gd name="adj" fmla="val 25651"/>
                </a:avLst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pPr>
              </a:p>
            </p:txBody>
          </p:sp>
        </p:grpSp>
        <p:pic>
          <p:nvPicPr>
            <p:cNvPr id="403" name="图片 21" descr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869" y="326390"/>
              <a:ext cx="899796" cy="8997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411" name="组合 31"/>
          <p:cNvGrpSpPr/>
          <p:nvPr/>
        </p:nvGrpSpPr>
        <p:grpSpPr>
          <a:xfrm>
            <a:off x="8106409" y="2171064"/>
            <a:ext cx="3136266" cy="3885567"/>
            <a:chOff x="0" y="0"/>
            <a:chExt cx="3136264" cy="3885565"/>
          </a:xfrm>
        </p:grpSpPr>
        <p:grpSp>
          <p:nvGrpSpPr>
            <p:cNvPr id="409" name="组合 22"/>
            <p:cNvGrpSpPr/>
            <p:nvPr/>
          </p:nvGrpSpPr>
          <p:grpSpPr>
            <a:xfrm>
              <a:off x="0" y="-1"/>
              <a:ext cx="3136265" cy="3885567"/>
              <a:chOff x="0" y="0"/>
              <a:chExt cx="3136264" cy="3885565"/>
            </a:xfrm>
          </p:grpSpPr>
          <p:sp>
            <p:nvSpPr>
              <p:cNvPr id="405" name="矩形 23"/>
              <p:cNvSpPr/>
              <p:nvPr/>
            </p:nvSpPr>
            <p:spPr>
              <a:xfrm>
                <a:off x="0" y="-1"/>
                <a:ext cx="3136265" cy="3885567"/>
              </a:xfrm>
              <a:prstGeom prst="rect">
                <a:avLst/>
              </a:prstGeom>
              <a:solidFill>
                <a:srgbClr val="4454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408" name="组合 24"/>
              <p:cNvGrpSpPr/>
              <p:nvPr/>
            </p:nvGrpSpPr>
            <p:grpSpPr>
              <a:xfrm>
                <a:off x="368934" y="1101725"/>
                <a:ext cx="2397761" cy="1892261"/>
                <a:chOff x="0" y="0"/>
                <a:chExt cx="2397760" cy="1892260"/>
              </a:xfrm>
            </p:grpSpPr>
            <p:sp>
              <p:nvSpPr>
                <p:cNvPr id="406" name="文本框 25"/>
                <p:cNvSpPr txBox="1"/>
                <p:nvPr/>
              </p:nvSpPr>
              <p:spPr>
                <a:xfrm>
                  <a:off x="0" y="0"/>
                  <a:ext cx="2397761" cy="18922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>
                      <a:solidFill>
                        <a:srgbClr val="FFFFFF"/>
                      </a:solidFill>
                    </a:defRPr>
                  </a:pP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自研有关面部兼容的</a:t>
                  </a:r>
                  <a:endParaRPr>
                    <a:latin typeface="汉仪晓波花月圆W"/>
                    <a:ea typeface="汉仪晓波花月圆W"/>
                    <a:cs typeface="汉仪晓波花月圆W"/>
                    <a:sym typeface="汉仪晓波花月圆W"/>
                  </a:endParaRPr>
                </a:p>
                <a:p>
                  <a:pPr algn="ctr">
                    <a:lnSpc>
                      <a:spcPct val="150000"/>
                    </a:lnSpc>
                    <a:defRPr>
                      <a:solidFill>
                        <a:srgbClr val="FFFFFF"/>
                      </a:solidFill>
                    </a:defRPr>
                  </a:pP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数据解决方案专利</a:t>
                  </a:r>
                  <a:endParaRPr>
                    <a:latin typeface="汉仪晓波花月圆W"/>
                    <a:ea typeface="汉仪晓波花月圆W"/>
                    <a:cs typeface="汉仪晓波花月圆W"/>
                    <a:sym typeface="汉仪晓波花月圆W"/>
                  </a:endParaRPr>
                </a:p>
                <a:p>
                  <a:pPr algn="ctr">
                    <a:lnSpc>
                      <a:spcPct val="150000"/>
                    </a:lnSpc>
                    <a:defRPr sz="600">
                      <a:solidFill>
                        <a:srgbClr val="FFFFFF"/>
                      </a:solidFill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defRPr>
                  </a:pPr>
                </a:p>
                <a:p>
                  <a:pPr algn="just">
                    <a:defRPr sz="1200">
                      <a:solidFill>
                        <a:srgbClr val="FFFFFF"/>
                      </a:solidFill>
                    </a:defRPr>
                  </a:pPr>
                  <a:r>
                    <a:t>     </a:t>
                  </a: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与美术部门协商，定制一套公司自己的命名规范和美术标准的</a:t>
                  </a:r>
                  <a:r>
                    <a:t>bs</a:t>
                  </a:r>
                  <a:r>
                    <a:rPr>
                      <a:latin typeface="汉仪晓波花月圆W"/>
                      <a:ea typeface="汉仪晓波花月圆W"/>
                      <a:cs typeface="汉仪晓波花月圆W"/>
                      <a:sym typeface="汉仪晓波花月圆W"/>
                    </a:rPr>
                    <a:t>协议。</a:t>
                  </a:r>
                  <a:endParaRPr>
                    <a:latin typeface="汉仪晓波花月圆W"/>
                    <a:ea typeface="汉仪晓波花月圆W"/>
                    <a:cs typeface="汉仪晓波花月圆W"/>
                    <a:sym typeface="汉仪晓波花月圆W"/>
                  </a:endParaRPr>
                </a:p>
              </p:txBody>
            </p:sp>
            <p:sp>
              <p:nvSpPr>
                <p:cNvPr id="407" name="直接连接符 26"/>
                <p:cNvSpPr/>
                <p:nvPr/>
              </p:nvSpPr>
              <p:spPr>
                <a:xfrm>
                  <a:off x="983614" y="909320"/>
                  <a:ext cx="430531" cy="1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/>
              </p:txBody>
            </p:sp>
          </p:grpSp>
        </p:grpSp>
        <p:pic>
          <p:nvPicPr>
            <p:cNvPr id="410" name="图片 29" descr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69" y="326390"/>
              <a:ext cx="899796" cy="89979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12" name="圆角矩形 19"/>
          <p:cNvSpPr/>
          <p:nvPr/>
        </p:nvSpPr>
        <p:spPr>
          <a:xfrm>
            <a:off x="1648777" y="5379196"/>
            <a:ext cx="1727836" cy="141606"/>
          </a:xfrm>
          <a:prstGeom prst="roundRect">
            <a:avLst>
              <a:gd name="adj" fmla="val 25651"/>
            </a:avLst>
          </a:prstGeom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  <p:sp>
        <p:nvSpPr>
          <p:cNvPr id="413" name="圆角矩形 19"/>
          <p:cNvSpPr/>
          <p:nvPr/>
        </p:nvSpPr>
        <p:spPr>
          <a:xfrm>
            <a:off x="8810307" y="5401945"/>
            <a:ext cx="1727836" cy="141606"/>
          </a:xfrm>
          <a:prstGeom prst="roundRect">
            <a:avLst>
              <a:gd name="adj" fmla="val 25651"/>
            </a:avLst>
          </a:prstGeom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  <p:sp>
        <p:nvSpPr>
          <p:cNvPr id="414" name="文本框 7"/>
          <p:cNvSpPr txBox="1"/>
          <p:nvPr/>
        </p:nvSpPr>
        <p:spPr>
          <a:xfrm>
            <a:off x="1437639" y="403482"/>
            <a:ext cx="3044826" cy="1272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未来工作规划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grpSp>
        <p:nvGrpSpPr>
          <p:cNvPr id="417" name="组合 8"/>
          <p:cNvGrpSpPr/>
          <p:nvPr/>
        </p:nvGrpSpPr>
        <p:grpSpPr>
          <a:xfrm>
            <a:off x="499366" y="232241"/>
            <a:ext cx="1037212" cy="998507"/>
            <a:chOff x="0" y="0"/>
            <a:chExt cx="1037211" cy="998506"/>
          </a:xfrm>
        </p:grpSpPr>
        <p:sp>
          <p:nvSpPr>
            <p:cNvPr id="415" name="六边形 10"/>
            <p:cNvSpPr/>
            <p:nvPr/>
          </p:nvSpPr>
          <p:spPr>
            <a:xfrm rot="1800000">
              <a:off x="119607" y="153126"/>
              <a:ext cx="797997" cy="6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6" y="0"/>
                  </a:lnTo>
                  <a:lnTo>
                    <a:pt x="16194" y="0"/>
                  </a:lnTo>
                  <a:lnTo>
                    <a:pt x="21600" y="10800"/>
                  </a:lnTo>
                  <a:lnTo>
                    <a:pt x="16194" y="21600"/>
                  </a:lnTo>
                  <a:lnTo>
                    <a:pt x="5406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16" name="图片 11" descr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85" y="272224"/>
              <a:ext cx="453841" cy="45384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组合 1"/>
          <p:cNvGrpSpPr/>
          <p:nvPr/>
        </p:nvGrpSpPr>
        <p:grpSpPr>
          <a:xfrm>
            <a:off x="217748" y="1823702"/>
            <a:ext cx="4316208" cy="4154206"/>
            <a:chOff x="0" y="0"/>
            <a:chExt cx="4316206" cy="4154205"/>
          </a:xfrm>
        </p:grpSpPr>
        <p:sp>
          <p:nvSpPr>
            <p:cNvPr id="419" name="六边形 7"/>
            <p:cNvSpPr/>
            <p:nvPr/>
          </p:nvSpPr>
          <p:spPr>
            <a:xfrm rot="1800000">
              <a:off x="497261" y="637558"/>
              <a:ext cx="3321685" cy="287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1" y="0"/>
                  </a:lnTo>
                  <a:lnTo>
                    <a:pt x="16199" y="0"/>
                  </a:lnTo>
                  <a:lnTo>
                    <a:pt x="21600" y="10800"/>
                  </a:lnTo>
                  <a:lnTo>
                    <a:pt x="16199" y="21600"/>
                  </a:lnTo>
                  <a:lnTo>
                    <a:pt x="5401" y="21600"/>
                  </a:lnTo>
                  <a:close/>
                </a:path>
              </a:pathLst>
            </a:custGeom>
            <a:noFill/>
            <a:ln w="12700" cap="flat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20" name="图片 15" descr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74576" y="814087"/>
              <a:ext cx="567691" cy="56769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22" name="六边形 4"/>
          <p:cNvSpPr/>
          <p:nvPr/>
        </p:nvSpPr>
        <p:spPr>
          <a:xfrm rot="1800000">
            <a:off x="4435475" y="2478405"/>
            <a:ext cx="3321685" cy="2879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1" y="0"/>
                </a:lnTo>
                <a:lnTo>
                  <a:pt x="16199" y="0"/>
                </a:lnTo>
                <a:lnTo>
                  <a:pt x="21600" y="10800"/>
                </a:lnTo>
                <a:lnTo>
                  <a:pt x="16199" y="21600"/>
                </a:lnTo>
                <a:lnTo>
                  <a:pt x="5401" y="21600"/>
                </a:lnTo>
                <a:close/>
              </a:path>
            </a:pathLst>
          </a:custGeom>
          <a:ln w="12700">
            <a:solidFill>
              <a:srgbClr val="44546A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3" name="图片 14" descr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90" y="2637789"/>
            <a:ext cx="542291" cy="5422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六边形 35"/>
          <p:cNvSpPr/>
          <p:nvPr/>
        </p:nvSpPr>
        <p:spPr>
          <a:xfrm rot="1800000">
            <a:off x="8156575" y="2478405"/>
            <a:ext cx="3321685" cy="2879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1" y="0"/>
                </a:lnTo>
                <a:lnTo>
                  <a:pt x="16199" y="0"/>
                </a:lnTo>
                <a:lnTo>
                  <a:pt x="21600" y="10800"/>
                </a:lnTo>
                <a:lnTo>
                  <a:pt x="16199" y="21600"/>
                </a:lnTo>
                <a:lnTo>
                  <a:pt x="5401" y="21600"/>
                </a:lnTo>
                <a:close/>
              </a:path>
            </a:pathLst>
          </a:custGeom>
          <a:ln w="12700">
            <a:solidFill>
              <a:srgbClr val="44546A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5" name="图片 24" descr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132" y="2575672"/>
            <a:ext cx="496571" cy="496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28" name="组合 31"/>
          <p:cNvGrpSpPr/>
          <p:nvPr/>
        </p:nvGrpSpPr>
        <p:grpSpPr>
          <a:xfrm>
            <a:off x="3323038" y="3015606"/>
            <a:ext cx="1840064" cy="1771033"/>
            <a:chOff x="0" y="0"/>
            <a:chExt cx="1840062" cy="1771032"/>
          </a:xfrm>
        </p:grpSpPr>
        <p:sp>
          <p:nvSpPr>
            <p:cNvPr id="426" name="六边形 25"/>
            <p:cNvSpPr/>
            <p:nvPr/>
          </p:nvSpPr>
          <p:spPr>
            <a:xfrm rot="1800000">
              <a:off x="212006" y="271788"/>
              <a:ext cx="1416051" cy="122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1" y="0"/>
                  </a:lnTo>
                  <a:lnTo>
                    <a:pt x="16199" y="0"/>
                  </a:lnTo>
                  <a:lnTo>
                    <a:pt x="21600" y="10800"/>
                  </a:lnTo>
                  <a:lnTo>
                    <a:pt x="16199" y="21600"/>
                  </a:lnTo>
                  <a:lnTo>
                    <a:pt x="5401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27" name="图片 17" descr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06" y="722638"/>
              <a:ext cx="324486" cy="32448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431" name="组合 61"/>
          <p:cNvGrpSpPr/>
          <p:nvPr/>
        </p:nvGrpSpPr>
        <p:grpSpPr>
          <a:xfrm>
            <a:off x="7047948" y="3015606"/>
            <a:ext cx="1840064" cy="1771033"/>
            <a:chOff x="0" y="0"/>
            <a:chExt cx="1840062" cy="1771032"/>
          </a:xfrm>
        </p:grpSpPr>
        <p:sp>
          <p:nvSpPr>
            <p:cNvPr id="429" name="六边形 62"/>
            <p:cNvSpPr/>
            <p:nvPr/>
          </p:nvSpPr>
          <p:spPr>
            <a:xfrm rot="1800000">
              <a:off x="212006" y="271788"/>
              <a:ext cx="1416051" cy="122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1" y="0"/>
                  </a:lnTo>
                  <a:lnTo>
                    <a:pt x="16199" y="0"/>
                  </a:lnTo>
                  <a:lnTo>
                    <a:pt x="21600" y="10800"/>
                  </a:lnTo>
                  <a:lnTo>
                    <a:pt x="16199" y="21600"/>
                  </a:lnTo>
                  <a:lnTo>
                    <a:pt x="5401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30" name="图片 63" descr="图片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06" y="722638"/>
              <a:ext cx="324486" cy="32448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32" name="文本框 18"/>
          <p:cNvSpPr txBox="1"/>
          <p:nvPr/>
        </p:nvSpPr>
        <p:spPr>
          <a:xfrm>
            <a:off x="1190353" y="3134360"/>
            <a:ext cx="2373632" cy="2250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思想方面</a:t>
            </a:r>
          </a:p>
          <a:p>
            <a:pPr algn="ctr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严格按照一个程序员应有的素养要约束自已，爱岗敬业，具有强烈的责任感和事业心，积极主动认真的学习专业知识，工作态度端正，认真负责，听从公司的安排，任劳任怨。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grpSp>
        <p:nvGrpSpPr>
          <p:cNvPr id="435" name="组合 3"/>
          <p:cNvGrpSpPr/>
          <p:nvPr/>
        </p:nvGrpSpPr>
        <p:grpSpPr>
          <a:xfrm>
            <a:off x="499366" y="232241"/>
            <a:ext cx="1037212" cy="998507"/>
            <a:chOff x="0" y="0"/>
            <a:chExt cx="1037211" cy="998506"/>
          </a:xfrm>
        </p:grpSpPr>
        <p:sp>
          <p:nvSpPr>
            <p:cNvPr id="433" name="六边形 5"/>
            <p:cNvSpPr/>
            <p:nvPr/>
          </p:nvSpPr>
          <p:spPr>
            <a:xfrm rot="1800000">
              <a:off x="119607" y="153126"/>
              <a:ext cx="797997" cy="6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6" y="0"/>
                  </a:lnTo>
                  <a:lnTo>
                    <a:pt x="16194" y="0"/>
                  </a:lnTo>
                  <a:lnTo>
                    <a:pt x="21600" y="10800"/>
                  </a:lnTo>
                  <a:lnTo>
                    <a:pt x="16194" y="21600"/>
                  </a:lnTo>
                  <a:lnTo>
                    <a:pt x="5406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34" name="图片 6" descr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85" y="272224"/>
              <a:ext cx="453841" cy="45384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36" name="文本框 8"/>
          <p:cNvSpPr txBox="1"/>
          <p:nvPr/>
        </p:nvSpPr>
        <p:spPr>
          <a:xfrm>
            <a:off x="1437639" y="403482"/>
            <a:ext cx="3044826" cy="1272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未来个人规划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437" name="文本框 9"/>
          <p:cNvSpPr txBox="1"/>
          <p:nvPr/>
        </p:nvSpPr>
        <p:spPr>
          <a:xfrm>
            <a:off x="4987305" y="3134360"/>
            <a:ext cx="2373631" cy="2250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 b="1">
                <a:latin typeface="+mj-lt"/>
                <a:ea typeface="+mj-ea"/>
                <a:cs typeface="+mj-cs"/>
                <a:sym typeface="Helvetica"/>
              </a:defRPr>
            </a:pPr>
            <a:r>
              <a:t>工作方面</a:t>
            </a:r>
            <a:endParaRPr>
              <a:solidFill>
                <a:srgbClr val="333F50"/>
              </a:solidFill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  <a:p>
            <a:pPr algn="ctr">
              <a:lnSpc>
                <a:spcPct val="15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热爱自己的本职工作，能够认真对待每一项工作，热心为大家服务，遵守劳动纪律，按时上下班，有效利用工作时间，坚守岗位，需要加班完成工作按时加班加点，保证工作能按时完成。</a:t>
            </a:r>
          </a:p>
        </p:txBody>
      </p:sp>
      <p:sp>
        <p:nvSpPr>
          <p:cNvPr id="438" name="文本框 10"/>
          <p:cNvSpPr txBox="1"/>
          <p:nvPr/>
        </p:nvSpPr>
        <p:spPr>
          <a:xfrm>
            <a:off x="8696195" y="3015606"/>
            <a:ext cx="2373631" cy="2250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12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不足方面</a:t>
            </a:r>
          </a:p>
          <a:p>
            <a:pPr algn="ctr">
              <a:lnSpc>
                <a:spcPct val="150000"/>
              </a:lnSpc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在大家的帮助和指教下，我的工作有了很大提高，当然我还存在着很多不足之处，处理问题思路简单，不够成熟，工作中容易产生急躁情绪，需要更深入学习专业知识，提高自己的工作水平。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六边形 3"/>
          <p:cNvSpPr/>
          <p:nvPr/>
        </p:nvSpPr>
        <p:spPr>
          <a:xfrm rot="1800000">
            <a:off x="1077099" y="2012901"/>
            <a:ext cx="4565198" cy="395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5" y="0"/>
                </a:lnTo>
                <a:lnTo>
                  <a:pt x="16195" y="0"/>
                </a:lnTo>
                <a:lnTo>
                  <a:pt x="21600" y="10800"/>
                </a:lnTo>
                <a:lnTo>
                  <a:pt x="16195" y="21600"/>
                </a:lnTo>
                <a:lnTo>
                  <a:pt x="5405" y="21600"/>
                </a:lnTo>
                <a:close/>
              </a:path>
            </a:pathLst>
          </a:custGeom>
          <a:solidFill>
            <a:srgbClr val="4454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48" name="组合 2"/>
          <p:cNvGrpSpPr/>
          <p:nvPr/>
        </p:nvGrpSpPr>
        <p:grpSpPr>
          <a:xfrm>
            <a:off x="6682105" y="2072640"/>
            <a:ext cx="4173919" cy="3570606"/>
            <a:chOff x="0" y="0"/>
            <a:chExt cx="4173918" cy="3570605"/>
          </a:xfrm>
        </p:grpSpPr>
        <p:pic>
          <p:nvPicPr>
            <p:cNvPr id="441" name="图片 4" descr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1190" y="90730"/>
              <a:ext cx="3970841" cy="237993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447" name="组合 5"/>
            <p:cNvGrpSpPr/>
            <p:nvPr/>
          </p:nvGrpSpPr>
          <p:grpSpPr>
            <a:xfrm>
              <a:off x="0" y="0"/>
              <a:ext cx="4173919" cy="3570606"/>
              <a:chOff x="0" y="0"/>
              <a:chExt cx="4173918" cy="3570605"/>
            </a:xfrm>
          </p:grpSpPr>
          <p:sp>
            <p:nvSpPr>
              <p:cNvPr id="442" name="椭圆 9"/>
              <p:cNvSpPr/>
              <p:nvPr/>
            </p:nvSpPr>
            <p:spPr>
              <a:xfrm>
                <a:off x="610626" y="3292035"/>
                <a:ext cx="2953223" cy="278571"/>
              </a:xfrm>
              <a:prstGeom prst="ellipse">
                <a:avLst/>
              </a:prstGeom>
              <a:gradFill flip="none" rotWithShape="1">
                <a:gsLst>
                  <a:gs pos="0">
                    <a:srgbClr val="262626">
                      <a:alpha val="60000"/>
                    </a:srgbClr>
                  </a:gs>
                  <a:gs pos="100000">
                    <a:srgbClr val="313131">
                      <a:alpha val="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3" name="任意多边形 51"/>
              <p:cNvSpPr/>
              <p:nvPr/>
            </p:nvSpPr>
            <p:spPr>
              <a:xfrm>
                <a:off x="-1" y="0"/>
                <a:ext cx="4173920" cy="2470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6" y="1490"/>
                    </a:moveTo>
                    <a:lnTo>
                      <a:pt x="906" y="20110"/>
                    </a:lnTo>
                    <a:lnTo>
                      <a:pt x="20694" y="20110"/>
                    </a:lnTo>
                    <a:lnTo>
                      <a:pt x="20694" y="1490"/>
                    </a:lnTo>
                    <a:close/>
                    <a:moveTo>
                      <a:pt x="761" y="0"/>
                    </a:moveTo>
                    <a:lnTo>
                      <a:pt x="20839" y="0"/>
                    </a:lnTo>
                    <a:cubicBezTo>
                      <a:pt x="21259" y="0"/>
                      <a:pt x="21600" y="560"/>
                      <a:pt x="21600" y="125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251"/>
                    </a:lnTo>
                    <a:cubicBezTo>
                      <a:pt x="0" y="560"/>
                      <a:pt x="341" y="0"/>
                      <a:pt x="7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44" name="任意多边形 12"/>
              <p:cNvSpPr/>
              <p:nvPr/>
            </p:nvSpPr>
            <p:spPr>
              <a:xfrm>
                <a:off x="-1" y="2470988"/>
                <a:ext cx="4173920" cy="41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3915"/>
                    </a:lnTo>
                    <a:cubicBezTo>
                      <a:pt x="21600" y="18159"/>
                      <a:pt x="21259" y="21600"/>
                      <a:pt x="20839" y="21600"/>
                    </a:cubicBezTo>
                    <a:lnTo>
                      <a:pt x="761" y="21600"/>
                    </a:lnTo>
                    <a:cubicBezTo>
                      <a:pt x="341" y="21600"/>
                      <a:pt x="0" y="18159"/>
                      <a:pt x="0" y="1391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29398"/>
                  </a:gs>
                  <a:gs pos="100000">
                    <a:srgbClr val="D0D2D4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5" name="任意多边形 56"/>
              <p:cNvSpPr/>
              <p:nvPr/>
            </p:nvSpPr>
            <p:spPr>
              <a:xfrm>
                <a:off x="1276224" y="2884353"/>
                <a:ext cx="1621470" cy="547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12" y="0"/>
                    </a:moveTo>
                    <a:lnTo>
                      <a:pt x="17588" y="0"/>
                    </a:lnTo>
                    <a:lnTo>
                      <a:pt x="19401" y="15920"/>
                    </a:lnTo>
                    <a:lnTo>
                      <a:pt x="21600" y="19965"/>
                    </a:lnTo>
                    <a:lnTo>
                      <a:pt x="21210" y="19965"/>
                    </a:lnTo>
                    <a:lnTo>
                      <a:pt x="21381" y="20032"/>
                    </a:lnTo>
                    <a:cubicBezTo>
                      <a:pt x="21524" y="20116"/>
                      <a:pt x="21600" y="20204"/>
                      <a:pt x="21600" y="20295"/>
                    </a:cubicBezTo>
                    <a:cubicBezTo>
                      <a:pt x="21600" y="21016"/>
                      <a:pt x="16765" y="21600"/>
                      <a:pt x="10800" y="21600"/>
                    </a:cubicBezTo>
                    <a:cubicBezTo>
                      <a:pt x="4835" y="21600"/>
                      <a:pt x="0" y="21016"/>
                      <a:pt x="0" y="20295"/>
                    </a:cubicBezTo>
                    <a:cubicBezTo>
                      <a:pt x="0" y="20204"/>
                      <a:pt x="76" y="20116"/>
                      <a:pt x="219" y="20032"/>
                    </a:cubicBezTo>
                    <a:lnTo>
                      <a:pt x="390" y="19965"/>
                    </a:lnTo>
                    <a:lnTo>
                      <a:pt x="0" y="19965"/>
                    </a:lnTo>
                    <a:lnTo>
                      <a:pt x="2199" y="1592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rgbClr val="929398"/>
                  </a:gs>
                  <a:gs pos="31000">
                    <a:srgbClr val="F2F2F2"/>
                  </a:gs>
                  <a:gs pos="67000">
                    <a:srgbClr val="CCCCCE"/>
                  </a:gs>
                  <a:gs pos="100000">
                    <a:srgbClr val="92939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6" name="矩形 57"/>
              <p:cNvSpPr/>
              <p:nvPr/>
            </p:nvSpPr>
            <p:spPr>
              <a:xfrm>
                <a:off x="1276224" y="3402255"/>
                <a:ext cx="1621469" cy="29198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50000">
                    <a:srgbClr val="404040"/>
                  </a:gs>
                  <a:gs pos="100000">
                    <a:srgbClr val="262626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49" name="六边形 14"/>
          <p:cNvSpPr/>
          <p:nvPr/>
        </p:nvSpPr>
        <p:spPr>
          <a:xfrm rot="1800000">
            <a:off x="9752965" y="1435735"/>
            <a:ext cx="1557656" cy="135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6" y="0"/>
                </a:lnTo>
                <a:lnTo>
                  <a:pt x="16194" y="0"/>
                </a:lnTo>
                <a:lnTo>
                  <a:pt x="21600" y="10800"/>
                </a:lnTo>
                <a:lnTo>
                  <a:pt x="16194" y="21600"/>
                </a:lnTo>
                <a:lnTo>
                  <a:pt x="5406" y="21600"/>
                </a:lnTo>
                <a:close/>
              </a:path>
            </a:pathLst>
          </a:cu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文本框 21"/>
          <p:cNvSpPr txBox="1"/>
          <p:nvPr/>
        </p:nvSpPr>
        <p:spPr>
          <a:xfrm>
            <a:off x="1930565" y="2917424"/>
            <a:ext cx="2940616" cy="2936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457200"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在这段时间里，我看到了公司的迅速发展，各项制度不断完善，我很庆幸我是公司的一员， 我会用谦虚的态度和饱满的热情做好我的本职工作，为公司创造价值，同公司一起创造美好的未来。</a:t>
            </a:r>
          </a:p>
        </p:txBody>
      </p:sp>
      <p:pic>
        <p:nvPicPr>
          <p:cNvPr id="451" name="图片 22" descr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365" y="1670050"/>
            <a:ext cx="743586" cy="7435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2" name="图片 24" descr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41" y="2017940"/>
            <a:ext cx="950140" cy="9501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3" name="六边形 1"/>
          <p:cNvSpPr/>
          <p:nvPr/>
        </p:nvSpPr>
        <p:spPr>
          <a:xfrm rot="2571031">
            <a:off x="5030041" y="4378704"/>
            <a:ext cx="1557656" cy="1351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6" y="0"/>
                </a:lnTo>
                <a:lnTo>
                  <a:pt x="16194" y="0"/>
                </a:lnTo>
                <a:lnTo>
                  <a:pt x="21600" y="10800"/>
                </a:lnTo>
                <a:lnTo>
                  <a:pt x="16194" y="21600"/>
                </a:lnTo>
                <a:lnTo>
                  <a:pt x="5406" y="21600"/>
                </a:lnTo>
                <a:close/>
              </a:path>
            </a:pathLst>
          </a:custGeom>
          <a:solidFill>
            <a:srgbClr val="8497B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6" name="组合 6"/>
          <p:cNvGrpSpPr/>
          <p:nvPr/>
        </p:nvGrpSpPr>
        <p:grpSpPr>
          <a:xfrm>
            <a:off x="499366" y="232241"/>
            <a:ext cx="1037212" cy="998507"/>
            <a:chOff x="0" y="0"/>
            <a:chExt cx="1037211" cy="998506"/>
          </a:xfrm>
        </p:grpSpPr>
        <p:sp>
          <p:nvSpPr>
            <p:cNvPr id="454" name="六边形 7"/>
            <p:cNvSpPr/>
            <p:nvPr/>
          </p:nvSpPr>
          <p:spPr>
            <a:xfrm rot="1800000">
              <a:off x="119607" y="153126"/>
              <a:ext cx="797997" cy="69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406" y="0"/>
                  </a:lnTo>
                  <a:lnTo>
                    <a:pt x="16194" y="0"/>
                  </a:lnTo>
                  <a:lnTo>
                    <a:pt x="21600" y="10800"/>
                  </a:lnTo>
                  <a:lnTo>
                    <a:pt x="16194" y="21600"/>
                  </a:lnTo>
                  <a:lnTo>
                    <a:pt x="5406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55" name="图片 8" descr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85" y="272224"/>
              <a:ext cx="453841" cy="45384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457" name="文本框 10"/>
          <p:cNvSpPr txBox="1"/>
          <p:nvPr/>
        </p:nvSpPr>
        <p:spPr>
          <a:xfrm>
            <a:off x="1437639" y="403482"/>
            <a:ext cx="3044826" cy="1272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未来公司展望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本框 28"/>
          <p:cNvSpPr/>
          <p:nvPr/>
        </p:nvSpPr>
        <p:spPr>
          <a:xfrm>
            <a:off x="247014" y="203199"/>
            <a:ext cx="1468757" cy="1764002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  <p:sp>
        <p:nvSpPr>
          <p:cNvPr id="129" name="矩形 4"/>
          <p:cNvSpPr/>
          <p:nvPr/>
        </p:nvSpPr>
        <p:spPr>
          <a:xfrm>
            <a:off x="-15241" y="5782945"/>
            <a:ext cx="12221847" cy="1079501"/>
          </a:xfrm>
          <a:prstGeom prst="rect">
            <a:avLst/>
          </a:prstGeom>
          <a:solidFill>
            <a:srgbClr val="4454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文本框 31"/>
          <p:cNvSpPr txBox="1"/>
          <p:nvPr/>
        </p:nvSpPr>
        <p:spPr>
          <a:xfrm>
            <a:off x="1506237" y="1808252"/>
            <a:ext cx="3745232" cy="1323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前言</a:t>
            </a:r>
            <a:endParaRPr sz="3200"/>
          </a:p>
          <a:p>
            <a:pPr>
              <a:lnSpc>
                <a:spcPct val="150000"/>
              </a:lnSpc>
              <a:defRPr sz="16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t>Introduction</a:t>
            </a:r>
          </a:p>
        </p:txBody>
      </p:sp>
      <p:sp>
        <p:nvSpPr>
          <p:cNvPr id="131" name="文本框 47"/>
          <p:cNvSpPr txBox="1"/>
          <p:nvPr/>
        </p:nvSpPr>
        <p:spPr>
          <a:xfrm>
            <a:off x="1439563" y="3232849"/>
            <a:ext cx="5355244" cy="1630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indent="457200">
              <a:defRPr sz="20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自我介绍，我叫</a:t>
            </a:r>
            <a:r>
              <a:rPr lang="zh-CN"/>
              <a:t>罗子初，大家叫我</a:t>
            </a:r>
            <a:r>
              <a:rPr lang="en-US" altLang="zh-CN"/>
              <a:t>hellsing</a:t>
            </a:r>
            <a:r>
              <a:t>，</a:t>
            </a:r>
            <a:r>
              <a:rPr lang="zh-CN"/>
              <a:t>去年</a:t>
            </a:r>
            <a:r>
              <a:rPr lang="en-US" altLang="zh-CN"/>
              <a:t>9</a:t>
            </a:r>
            <a:r>
              <a:rPr lang="zh-CN" altLang="en-US"/>
              <a:t>月中旬入职</a:t>
            </a:r>
            <a:r>
              <a:t>，</a:t>
            </a:r>
            <a:r>
              <a:rPr lang="zh-CN"/>
              <a:t>现</a:t>
            </a:r>
            <a:r>
              <a:t>职级</a:t>
            </a:r>
            <a:r>
              <a:rPr lang="zh-CN"/>
              <a:t>为P2-2</a:t>
            </a:r>
            <a:r>
              <a:t>，在任职期间，做了</a:t>
            </a:r>
            <a:r>
              <a:rPr lang="en-US"/>
              <a:t>2</a:t>
            </a:r>
            <a:r>
              <a:rPr lang="zh-CN" altLang="en-US"/>
              <a:t>大部分，分别为技术赋能和业务支撑</a:t>
            </a:r>
            <a:r>
              <a:t>，</a:t>
            </a:r>
            <a:r>
              <a:rPr lang="zh-CN"/>
              <a:t>主要服务于</a:t>
            </a:r>
            <a:r>
              <a:rPr lang="zh-CN" altLang="en-US">
                <a:sym typeface="+mn-ea"/>
              </a:rPr>
              <a:t>虚拟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Zstar</a:t>
            </a:r>
            <a:r>
              <a:rPr lang="zh-CN" altLang="en-US">
                <a:sym typeface="+mn-ea"/>
              </a:rPr>
              <a:t>的</a:t>
            </a:r>
            <a:r>
              <a:rPr lang="en-US" altLang="zh-CN"/>
              <a:t>pc</a:t>
            </a:r>
            <a:r>
              <a:rPr lang="zh-CN" altLang="en-US"/>
              <a:t>端与移动端面捕更方面技术支持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32" name="菱形 11"/>
          <p:cNvSpPr/>
          <p:nvPr/>
        </p:nvSpPr>
        <p:spPr>
          <a:xfrm>
            <a:off x="6645060" y="875030"/>
            <a:ext cx="4991101" cy="4991101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等腰三角形 12"/>
          <p:cNvSpPr/>
          <p:nvPr/>
        </p:nvSpPr>
        <p:spPr>
          <a:xfrm flipV="1">
            <a:off x="8247799" y="-13971"/>
            <a:ext cx="3322322" cy="1656716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4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5962694"/>
            <a:ext cx="720001" cy="72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图片 15" descr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5962694"/>
            <a:ext cx="720000" cy="72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图片 16" descr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965" y="5962694"/>
            <a:ext cx="720001" cy="72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矩形 1"/>
          <p:cNvSpPr/>
          <p:nvPr/>
        </p:nvSpPr>
        <p:spPr>
          <a:xfrm>
            <a:off x="1460816" y="3061756"/>
            <a:ext cx="3703322" cy="100585"/>
          </a:xfrm>
          <a:prstGeom prst="rect">
            <a:avLst/>
          </a:prstGeom>
          <a:solidFill>
            <a:srgbClr val="44546A"/>
          </a:solidFill>
          <a:ln w="12700">
            <a:solidFill>
              <a:srgbClr val="787878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文本框 7"/>
          <p:cNvSpPr txBox="1"/>
          <p:nvPr/>
        </p:nvSpPr>
        <p:spPr>
          <a:xfrm>
            <a:off x="4646929" y="2129154"/>
            <a:ext cx="2898142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个人专利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r>
              <a:rPr sz="16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Plan Expectations</a:t>
            </a:r>
            <a:endParaRPr sz="1600">
              <a:solidFill>
                <a:srgbClr val="2A2B2E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460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63" name="组合 27"/>
          <p:cNvGrpSpPr/>
          <p:nvPr/>
        </p:nvGrpSpPr>
        <p:grpSpPr>
          <a:xfrm>
            <a:off x="401954" y="524509"/>
            <a:ext cx="1377317" cy="946786"/>
            <a:chOff x="0" y="0"/>
            <a:chExt cx="1377315" cy="946784"/>
          </a:xfrm>
        </p:grpSpPr>
        <p:sp>
          <p:nvSpPr>
            <p:cNvPr id="461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462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464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5" name="文本框 2"/>
          <p:cNvSpPr txBox="1"/>
          <p:nvPr/>
        </p:nvSpPr>
        <p:spPr>
          <a:xfrm>
            <a:off x="3094459" y="1609070"/>
            <a:ext cx="6003082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05</a:t>
            </a:r>
          </a:p>
        </p:txBody>
      </p:sp>
      <p:sp>
        <p:nvSpPr>
          <p:cNvPr id="466" name="文本框 28"/>
          <p:cNvSpPr/>
          <p:nvPr/>
        </p:nvSpPr>
        <p:spPr>
          <a:xfrm>
            <a:off x="231775" y="212724"/>
            <a:ext cx="1468756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文本框 7"/>
          <p:cNvSpPr txBox="1"/>
          <p:nvPr/>
        </p:nvSpPr>
        <p:spPr>
          <a:xfrm>
            <a:off x="4646929" y="2129154"/>
            <a:ext cx="2898142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附页地址</a:t>
            </a:r>
            <a:b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</a:br>
            <a:r>
              <a:rPr sz="1600">
                <a:solidFill>
                  <a:srgbClr val="2A2B2E"/>
                </a:solidFill>
                <a:latin typeface="PingFang SC Regular"/>
                <a:ea typeface="PingFang SC Regular"/>
                <a:cs typeface="PingFang SC Regular"/>
                <a:sym typeface="PingFang SC Regular"/>
              </a:rPr>
              <a:t>Plan Expectations</a:t>
            </a:r>
            <a:endParaRPr sz="1600">
              <a:solidFill>
                <a:srgbClr val="2A2B2E"/>
              </a:solidFill>
              <a:latin typeface="PingFang SC Regular"/>
              <a:ea typeface="PingFang SC Regular"/>
              <a:cs typeface="PingFang SC Regular"/>
              <a:sym typeface="PingFang SC Regular"/>
            </a:endParaRPr>
          </a:p>
        </p:txBody>
      </p:sp>
      <p:sp>
        <p:nvSpPr>
          <p:cNvPr id="469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2" name="组合 27"/>
          <p:cNvGrpSpPr/>
          <p:nvPr/>
        </p:nvGrpSpPr>
        <p:grpSpPr>
          <a:xfrm>
            <a:off x="401954" y="524509"/>
            <a:ext cx="1377317" cy="946786"/>
            <a:chOff x="0" y="0"/>
            <a:chExt cx="1377315" cy="946784"/>
          </a:xfrm>
        </p:grpSpPr>
        <p:sp>
          <p:nvSpPr>
            <p:cNvPr id="470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471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473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文本框 2"/>
          <p:cNvSpPr txBox="1"/>
          <p:nvPr/>
        </p:nvSpPr>
        <p:spPr>
          <a:xfrm>
            <a:off x="3094459" y="1609070"/>
            <a:ext cx="6003082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05</a:t>
            </a:r>
          </a:p>
        </p:txBody>
      </p:sp>
      <p:sp>
        <p:nvSpPr>
          <p:cNvPr id="475" name="文本框 28"/>
          <p:cNvSpPr/>
          <p:nvPr/>
        </p:nvSpPr>
        <p:spPr>
          <a:xfrm>
            <a:off x="231775" y="212724"/>
            <a:ext cx="1468756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平行四边形 1"/>
          <p:cNvSpPr/>
          <p:nvPr/>
        </p:nvSpPr>
        <p:spPr>
          <a:xfrm>
            <a:off x="4658995" y="-12700"/>
            <a:ext cx="7556501" cy="6884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746" y="0"/>
                </a:lnTo>
                <a:lnTo>
                  <a:pt x="21600" y="0"/>
                </a:lnTo>
                <a:lnTo>
                  <a:pt x="9854" y="216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81" name="组合 8"/>
          <p:cNvGrpSpPr/>
          <p:nvPr/>
        </p:nvGrpSpPr>
        <p:grpSpPr>
          <a:xfrm>
            <a:off x="8275955" y="2530475"/>
            <a:ext cx="3916871" cy="4341050"/>
            <a:chOff x="196644" y="0"/>
            <a:chExt cx="3916869" cy="4341049"/>
          </a:xfrm>
        </p:grpSpPr>
        <p:sp>
          <p:nvSpPr>
            <p:cNvPr id="478" name="等腰三角形 2"/>
            <p:cNvSpPr/>
            <p:nvPr/>
          </p:nvSpPr>
          <p:spPr>
            <a:xfrm>
              <a:off x="196644" y="2286412"/>
              <a:ext cx="2542255" cy="2054638"/>
            </a:xfrm>
            <a:prstGeom prst="triangle">
              <a:avLst/>
            </a:prstGeom>
            <a:solidFill>
              <a:srgbClr val="333F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等腰三角形 6"/>
            <p:cNvSpPr/>
            <p:nvPr/>
          </p:nvSpPr>
          <p:spPr>
            <a:xfrm rot="10800000" flipH="1">
              <a:off x="1571258" y="2195681"/>
              <a:ext cx="2542256" cy="2054638"/>
            </a:xfrm>
            <a:prstGeom prst="triangle">
              <a:avLst/>
            </a:prstGeom>
            <a:solidFill>
              <a:srgbClr val="8497B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等腰三角形 7"/>
            <p:cNvSpPr/>
            <p:nvPr/>
          </p:nvSpPr>
          <p:spPr>
            <a:xfrm>
              <a:off x="1571258" y="0"/>
              <a:ext cx="2542256" cy="2054637"/>
            </a:xfrm>
            <a:prstGeom prst="triangle">
              <a:avLst/>
            </a:prstGeom>
            <a:solidFill>
              <a:srgbClr val="D6DCE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82" name="等腰三角形 10"/>
          <p:cNvSpPr/>
          <p:nvPr/>
        </p:nvSpPr>
        <p:spPr>
          <a:xfrm flipV="1">
            <a:off x="5444490" y="-12700"/>
            <a:ext cx="3147060" cy="2543811"/>
          </a:xfrm>
          <a:prstGeom prst="triangle">
            <a:avLst/>
          </a:prstGeom>
          <a:solidFill>
            <a:srgbClr val="ADB9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文本框 31"/>
          <p:cNvSpPr txBox="1"/>
          <p:nvPr/>
        </p:nvSpPr>
        <p:spPr>
          <a:xfrm>
            <a:off x="455929" y="3187699"/>
            <a:ext cx="3670302" cy="1323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defRPr sz="54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谢谢观看</a:t>
            </a:r>
            <a:endParaRPr sz="3600"/>
          </a:p>
          <a:p>
            <a:pPr algn="just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Thanks for watching</a:t>
            </a:r>
          </a:p>
        </p:txBody>
      </p:sp>
      <p:sp>
        <p:nvSpPr>
          <p:cNvPr id="484" name="文本框 3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7"/>
          <p:cNvSpPr txBox="1"/>
          <p:nvPr/>
        </p:nvSpPr>
        <p:spPr>
          <a:xfrm>
            <a:off x="4646929" y="2129154"/>
            <a:ext cx="2898141" cy="9355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36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算法开发</a:t>
            </a:r>
          </a:p>
          <a:p>
            <a:pPr algn="ctr">
              <a:defRPr sz="1600">
                <a:solidFill>
                  <a:srgbClr val="333F50"/>
                </a:solidFill>
              </a:defRPr>
            </a:pPr>
            <a:r>
              <a:t>Enabling technology</a:t>
            </a:r>
          </a:p>
        </p:txBody>
      </p:sp>
      <p:sp>
        <p:nvSpPr>
          <p:cNvPr id="140" name="等腰三角形 1"/>
          <p:cNvSpPr/>
          <p:nvPr/>
        </p:nvSpPr>
        <p:spPr>
          <a:xfrm>
            <a:off x="2775585" y="3172460"/>
            <a:ext cx="6640832" cy="3699511"/>
          </a:xfrm>
          <a:prstGeom prst="triangle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3" name="组合 27"/>
          <p:cNvGrpSpPr/>
          <p:nvPr/>
        </p:nvGrpSpPr>
        <p:grpSpPr>
          <a:xfrm>
            <a:off x="401954" y="524509"/>
            <a:ext cx="1377317" cy="946787"/>
            <a:chOff x="0" y="0"/>
            <a:chExt cx="1377315" cy="946785"/>
          </a:xfrm>
        </p:grpSpPr>
        <p:sp>
          <p:nvSpPr>
            <p:cNvPr id="141" name="文本框 32"/>
            <p:cNvSpPr txBox="1"/>
            <p:nvPr/>
          </p:nvSpPr>
          <p:spPr>
            <a:xfrm>
              <a:off x="0" y="0"/>
              <a:ext cx="1377316" cy="637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6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Logo</a:t>
              </a:r>
            </a:p>
          </p:txBody>
        </p:sp>
        <p:sp>
          <p:nvSpPr>
            <p:cNvPr id="142" name="文本框 38"/>
            <p:cNvSpPr txBox="1"/>
            <p:nvPr/>
          </p:nvSpPr>
          <p:spPr>
            <a:xfrm>
              <a:off x="53975" y="550544"/>
              <a:ext cx="127190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10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请输入公司名称</a:t>
              </a:r>
              <a:endParaRPr sz="2800"/>
            </a:p>
            <a:p>
              <a:pPr algn="just">
                <a:defRPr sz="800" b="1">
                  <a:solidFill>
                    <a:srgbClr val="333F50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pPr>
              <a:r>
                <a:t>T</a:t>
              </a:r>
              <a:r>
                <a:t>he company name</a:t>
              </a:r>
            </a:p>
          </p:txBody>
        </p:sp>
      </p:grpSp>
      <p:sp>
        <p:nvSpPr>
          <p:cNvPr id="144" name="等腰三角形 6"/>
          <p:cNvSpPr/>
          <p:nvPr/>
        </p:nvSpPr>
        <p:spPr>
          <a:xfrm>
            <a:off x="5715000" y="1385569"/>
            <a:ext cx="762635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文本框 3"/>
          <p:cNvSpPr txBox="1"/>
          <p:nvPr/>
        </p:nvSpPr>
        <p:spPr>
          <a:xfrm>
            <a:off x="3094459" y="1609069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02</a:t>
            </a:r>
          </a:p>
        </p:txBody>
      </p:sp>
      <p:sp>
        <p:nvSpPr>
          <p:cNvPr id="146" name="文本框 28"/>
          <p:cNvSpPr/>
          <p:nvPr/>
        </p:nvSpPr>
        <p:spPr>
          <a:xfrm>
            <a:off x="231774" y="212724"/>
            <a:ext cx="1468757" cy="17640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/>
          <a:lstStyle/>
          <a:p>
            <a:pPr algn="ctr">
              <a:defRPr sz="3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6"/>
          <p:cNvGrpSpPr/>
          <p:nvPr/>
        </p:nvGrpSpPr>
        <p:grpSpPr>
          <a:xfrm>
            <a:off x="1414145" y="1076183"/>
            <a:ext cx="2844165" cy="5474842"/>
            <a:chOff x="0" y="0"/>
            <a:chExt cx="2844163" cy="5474841"/>
          </a:xfrm>
        </p:grpSpPr>
        <p:grpSp>
          <p:nvGrpSpPr>
            <p:cNvPr id="150" name="矩形 2"/>
            <p:cNvGrpSpPr/>
            <p:nvPr/>
          </p:nvGrpSpPr>
          <p:grpSpPr>
            <a:xfrm>
              <a:off x="123190" y="-1"/>
              <a:ext cx="2383155" cy="523242"/>
              <a:chOff x="0" y="0"/>
              <a:chExt cx="2383154" cy="523240"/>
            </a:xfrm>
          </p:grpSpPr>
          <p:sp>
            <p:nvSpPr>
              <p:cNvPr id="148" name="矩形"/>
              <p:cNvSpPr/>
              <p:nvPr/>
            </p:nvSpPr>
            <p:spPr>
              <a:xfrm>
                <a:off x="0" y="57784"/>
                <a:ext cx="2383155" cy="407672"/>
              </a:xfrm>
              <a:prstGeom prst="rect">
                <a:avLst/>
              </a:prstGeom>
              <a:solidFill>
                <a:srgbClr val="4454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pPr>
              </a:p>
            </p:txBody>
          </p:sp>
          <p:sp>
            <p:nvSpPr>
              <p:cNvPr id="149" name="First"/>
              <p:cNvSpPr txBox="1"/>
              <p:nvPr/>
            </p:nvSpPr>
            <p:spPr>
              <a:xfrm>
                <a:off x="45719" y="0"/>
                <a:ext cx="2291716" cy="523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lvl1pPr>
              </a:lstStyle>
              <a:p>
                <a:r>
                  <a:t>First</a:t>
                </a:r>
              </a:p>
            </p:txBody>
          </p:sp>
        </p:grpSp>
        <p:sp>
          <p:nvSpPr>
            <p:cNvPr id="151" name="文本框 51"/>
            <p:cNvSpPr txBox="1"/>
            <p:nvPr/>
          </p:nvSpPr>
          <p:spPr>
            <a:xfrm>
              <a:off x="0" y="4105910"/>
              <a:ext cx="2844164" cy="1368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表情算法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indent="457200">
                <a:defRPr sz="1400">
                  <a:solidFill>
                    <a:srgbClr val="333F50"/>
                  </a:solidFill>
                </a:defRPr>
              </a:pPr>
              <a: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  <a:t>基于</a:t>
              </a:r>
              <a:r>
                <a:t>mediapipe</a:t>
              </a:r>
              <a: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  <a:t>的特征点实现面部各部分的基础表情及特殊表情的算法</a:t>
              </a:r>
              <a:endParaRPr>
                <a:latin typeface="汉仪晓波花月圆W"/>
                <a:ea typeface="汉仪晓波花月圆W"/>
                <a:cs typeface="汉仪晓波花月圆W"/>
                <a:sym typeface="汉仪晓波花月圆W"/>
              </a:endParaRPr>
            </a:p>
          </p:txBody>
        </p:sp>
      </p:grpSp>
      <p:grpSp>
        <p:nvGrpSpPr>
          <p:cNvPr id="157" name="组合 5"/>
          <p:cNvGrpSpPr/>
          <p:nvPr/>
        </p:nvGrpSpPr>
        <p:grpSpPr>
          <a:xfrm>
            <a:off x="4673600" y="1075866"/>
            <a:ext cx="2844165" cy="5443397"/>
            <a:chOff x="0" y="0"/>
            <a:chExt cx="2844163" cy="5443396"/>
          </a:xfrm>
        </p:grpSpPr>
        <p:grpSp>
          <p:nvGrpSpPr>
            <p:cNvPr id="155" name="矩形 6"/>
            <p:cNvGrpSpPr/>
            <p:nvPr/>
          </p:nvGrpSpPr>
          <p:grpSpPr>
            <a:xfrm>
              <a:off x="303530" y="-1"/>
              <a:ext cx="2383155" cy="523242"/>
              <a:chOff x="0" y="0"/>
              <a:chExt cx="2383154" cy="523240"/>
            </a:xfrm>
          </p:grpSpPr>
          <p:sp>
            <p:nvSpPr>
              <p:cNvPr id="153" name="矩形"/>
              <p:cNvSpPr/>
              <p:nvPr/>
            </p:nvSpPr>
            <p:spPr>
              <a:xfrm>
                <a:off x="0" y="45402"/>
                <a:ext cx="2383155" cy="432436"/>
              </a:xfrm>
              <a:prstGeom prst="rect">
                <a:avLst/>
              </a:prstGeom>
              <a:solidFill>
                <a:srgbClr val="4454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pPr>
              </a:p>
            </p:txBody>
          </p:sp>
          <p:sp>
            <p:nvSpPr>
              <p:cNvPr id="154" name="Second"/>
              <p:cNvSpPr txBox="1"/>
              <p:nvPr/>
            </p:nvSpPr>
            <p:spPr>
              <a:xfrm>
                <a:off x="45719" y="0"/>
                <a:ext cx="2291716" cy="523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lvl1pPr>
              </a:lstStyle>
              <a:p>
                <a:r>
                  <a:t>Second</a:t>
                </a:r>
              </a:p>
            </p:txBody>
          </p:sp>
        </p:grpSp>
        <p:sp>
          <p:nvSpPr>
            <p:cNvPr id="156" name="文本框 9"/>
            <p:cNvSpPr txBox="1"/>
            <p:nvPr/>
          </p:nvSpPr>
          <p:spPr>
            <a:xfrm>
              <a:off x="0" y="4106227"/>
              <a:ext cx="2844164" cy="1337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r>
                <a:t>Mlive</a:t>
              </a: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下载器</a:t>
              </a:r>
              <a:endPara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endParaRPr>
            </a:p>
            <a:p>
              <a:pPr indent="457200">
                <a:defRPr sz="1400">
                  <a:solidFill>
                    <a:srgbClr val="333F50"/>
                  </a:solidFill>
                </a:defRPr>
              </a:pPr>
              <a: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  <a:t>可同时下载多个模型文件，并实现了在弱网情况下保持继续下载、文件更新下载等的功能</a:t>
              </a:r>
              <a:endParaRPr>
                <a:latin typeface="汉仪晓波花月圆W"/>
                <a:ea typeface="汉仪晓波花月圆W"/>
                <a:cs typeface="汉仪晓波花月圆W"/>
                <a:sym typeface="汉仪晓波花月圆W"/>
              </a:endParaRPr>
            </a:p>
          </p:txBody>
        </p:sp>
      </p:grpSp>
      <p:grpSp>
        <p:nvGrpSpPr>
          <p:cNvPr id="162" name="组合 11"/>
          <p:cNvGrpSpPr/>
          <p:nvPr/>
        </p:nvGrpSpPr>
        <p:grpSpPr>
          <a:xfrm>
            <a:off x="7933054" y="1134249"/>
            <a:ext cx="2844165" cy="4079242"/>
            <a:chOff x="0" y="45402"/>
            <a:chExt cx="2844163" cy="4079240"/>
          </a:xfrm>
        </p:grpSpPr>
        <p:grpSp>
          <p:nvGrpSpPr>
            <p:cNvPr id="160" name="矩形 12"/>
            <p:cNvGrpSpPr/>
            <p:nvPr/>
          </p:nvGrpSpPr>
          <p:grpSpPr>
            <a:xfrm>
              <a:off x="394970" y="45402"/>
              <a:ext cx="2383155" cy="432436"/>
              <a:chOff x="0" y="45402"/>
              <a:chExt cx="2383154" cy="432434"/>
            </a:xfrm>
          </p:grpSpPr>
          <p:sp>
            <p:nvSpPr>
              <p:cNvPr id="158" name="矩形"/>
              <p:cNvSpPr/>
              <p:nvPr/>
            </p:nvSpPr>
            <p:spPr>
              <a:xfrm>
                <a:off x="0" y="45402"/>
                <a:ext cx="2383155" cy="432436"/>
              </a:xfrm>
              <a:prstGeom prst="rect">
                <a:avLst/>
              </a:prstGeom>
              <a:solidFill>
                <a:srgbClr val="4454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pPr>
              </a:p>
            </p:txBody>
          </p:sp>
          <p:sp>
            <p:nvSpPr>
              <p:cNvPr id="159" name="Third"/>
              <p:cNvSpPr/>
              <p:nvPr/>
            </p:nvSpPr>
            <p:spPr>
              <a:xfrm>
                <a:off x="45719" y="261620"/>
                <a:ext cx="229171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  <a:latin typeface="汉仪晓波花月圆W"/>
                    <a:ea typeface="汉仪晓波花月圆W"/>
                    <a:cs typeface="汉仪晓波花月圆W"/>
                    <a:sym typeface="汉仪晓波花月圆W"/>
                  </a:defRPr>
                </a:lvl1pPr>
              </a:lstStyle>
              <a:p>
                <a:r>
                  <a:t>Third</a:t>
                </a:r>
              </a:p>
            </p:txBody>
          </p:sp>
        </p:grpSp>
        <p:sp>
          <p:nvSpPr>
            <p:cNvPr id="161" name="文本框 13"/>
            <p:cNvSpPr/>
            <p:nvPr/>
          </p:nvSpPr>
          <p:spPr>
            <a:xfrm>
              <a:off x="0" y="4124642"/>
              <a:ext cx="28441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150000"/>
                </a:lnSpc>
                <a:defRPr b="1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  <a:p>
              <a:pPr algn="ctr">
                <a:lnSpc>
                  <a:spcPct val="150000"/>
                </a:lnSpc>
                <a:defRPr sz="1400">
                  <a:solidFill>
                    <a:srgbClr val="333F50"/>
                  </a:solidFill>
                </a:defRPr>
              </a:pPr>
              <a:r>
                <a:rPr>
                  <a:latin typeface="汉仪晓波花月圆W"/>
                  <a:ea typeface="汉仪晓波花月圆W"/>
                  <a:cs typeface="汉仪晓波花月圆W"/>
                  <a:sym typeface="汉仪晓波花月圆W"/>
                </a:rPr>
                <a:t>自发研制有关面部兼容的数据解决方案的专利</a:t>
              </a:r>
              <a:endParaRPr>
                <a:latin typeface="汉仪晓波花月圆W"/>
                <a:ea typeface="汉仪晓波花月圆W"/>
                <a:cs typeface="汉仪晓波花月圆W"/>
                <a:sym typeface="汉仪晓波花月圆W"/>
              </a:endParaRPr>
            </a:p>
          </p:txBody>
        </p:sp>
      </p:grpSp>
      <p:pic>
        <p:nvPicPr>
          <p:cNvPr id="163" name="图片 8" descr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271" y="1795165"/>
            <a:ext cx="2927282" cy="2927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文本框 18"/>
          <p:cNvSpPr txBox="1"/>
          <p:nvPr/>
        </p:nvSpPr>
        <p:spPr>
          <a:xfrm>
            <a:off x="1063691" y="435659"/>
            <a:ext cx="2898142" cy="726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 panose="020F0502020204030204"/>
              </a:defRPr>
            </a:pPr>
            <a:r>
              <a:rPr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技术赋能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165" name="等腰三角形 19"/>
          <p:cNvSpPr/>
          <p:nvPr/>
        </p:nvSpPr>
        <p:spPr>
          <a:xfrm>
            <a:off x="636972" y="435659"/>
            <a:ext cx="762636" cy="616586"/>
          </a:xfrm>
          <a:prstGeom prst="triangle">
            <a:avLst/>
          </a:prstGeom>
          <a:solidFill>
            <a:srgbClr val="D6DCE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文本框 20"/>
          <p:cNvSpPr txBox="1"/>
          <p:nvPr/>
        </p:nvSpPr>
        <p:spPr>
          <a:xfrm>
            <a:off x="-1983569" y="659158"/>
            <a:ext cx="6003082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lvl1pPr>
          </a:lstStyle>
          <a:p>
            <a:r>
              <a:t>02</a:t>
            </a:r>
          </a:p>
        </p:txBody>
      </p:sp>
      <p:sp>
        <p:nvSpPr>
          <p:cNvPr id="167" name="文本框 21"/>
          <p:cNvSpPr txBox="1"/>
          <p:nvPr/>
        </p:nvSpPr>
        <p:spPr>
          <a:xfrm>
            <a:off x="1864797" y="4962695"/>
            <a:ext cx="217917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1  Mediapipe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面捕图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8" name="文本框 22"/>
          <p:cNvSpPr txBox="1"/>
          <p:nvPr/>
        </p:nvSpPr>
        <p:spPr>
          <a:xfrm>
            <a:off x="4538084" y="4928151"/>
            <a:ext cx="3412940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2  Mlive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下载器的下载模型资源接口流程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69" name="图片 24" descr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92" y="1707361"/>
            <a:ext cx="3379204" cy="30150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文本框 25"/>
          <p:cNvSpPr txBox="1"/>
          <p:nvPr/>
        </p:nvSpPr>
        <p:spPr>
          <a:xfrm>
            <a:off x="8373499" y="4962695"/>
            <a:ext cx="2179176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3 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小</a:t>
            </a:r>
            <a:r>
              <a:t>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模型图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71" name="图片 30" descr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33" y="1564651"/>
            <a:ext cx="3504380" cy="335614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片 61" descr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2004" y="2301239"/>
            <a:ext cx="427991" cy="4279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4" name="图片 62" descr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59" y="3619500"/>
            <a:ext cx="518161" cy="5181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片 63" descr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09" y="3656329"/>
            <a:ext cx="481331" cy="481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片 64" descr="图片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09" y="5029834"/>
            <a:ext cx="468631" cy="468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7" name="文本框 67"/>
          <p:cNvSpPr txBox="1"/>
          <p:nvPr/>
        </p:nvSpPr>
        <p:spPr>
          <a:xfrm>
            <a:off x="6960235" y="116840"/>
            <a:ext cx="5024755" cy="70161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介绍Mediapipe背景：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MediaPipe是跨平台的，可以运行在多种操作系统，工作站和服务器上，并支持移动端GPU加速</a:t>
            </a:r>
            <a:r>
              <a:rPr 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的面捕引擎方案</a:t>
            </a:r>
            <a:r>
              <a:rPr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 </a:t>
            </a:r>
            <a:endParaRPr 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整体的面捕流程：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图像经过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Mediapipe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引擎处理后输出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478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点位数据。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面捕结算器会把点位数据通过算法结算为模型能驱动的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BS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模型驱动部分</a:t>
            </a:r>
            <a:endParaRPr lang="zh-CN" altLang="en-US"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负责工作：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自研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面捕结算器，填补了中间的空白，</a:t>
            </a:r>
            <a:r>
              <a:rPr 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把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mediapipe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输出的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478</a:t>
            </a:r>
            <a:r>
              <a:rPr lang="zh-CN" altLang="en-US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点位数据与模型驱动连接起来。</a:t>
            </a:r>
            <a:endParaRPr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2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0" name="组合 1"/>
          <p:cNvGrpSpPr/>
          <p:nvPr/>
        </p:nvGrpSpPr>
        <p:grpSpPr>
          <a:xfrm>
            <a:off x="836929" y="771169"/>
            <a:ext cx="680150" cy="575933"/>
            <a:chOff x="96969" y="128765"/>
            <a:chExt cx="680148" cy="575932"/>
          </a:xfrm>
        </p:grpSpPr>
        <p:sp>
          <p:nvSpPr>
            <p:cNvPr id="178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文本框 3"/>
            <p:cNvSpPr txBox="1"/>
            <p:nvPr/>
          </p:nvSpPr>
          <p:spPr>
            <a:xfrm>
              <a:off x="161104" y="237350"/>
              <a:ext cx="551179" cy="335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rPr lang="en-US"/>
                <a:t>0</a:t>
              </a:r>
              <a:r>
                <a:t>1</a:t>
              </a:r>
            </a:p>
          </p:txBody>
        </p:sp>
      </p:grpSp>
      <p:sp>
        <p:nvSpPr>
          <p:cNvPr id="181" name="文本框 4"/>
          <p:cNvSpPr txBox="1"/>
          <p:nvPr/>
        </p:nvSpPr>
        <p:spPr>
          <a:xfrm>
            <a:off x="1487106" y="793976"/>
            <a:ext cx="7319645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>
              <a:lnSpc>
                <a:spcPct val="150000"/>
              </a:lnSpc>
              <a:defRPr>
                <a:solidFill>
                  <a:srgbClr val="333F50"/>
                </a:solidFill>
              </a:defRPr>
            </a:pPr>
            <a:r>
              <a:rPr lang="zh-CN" b="1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表情算法</a:t>
            </a:r>
            <a:endParaRPr lang="zh-CN" b="1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pic>
        <p:nvPicPr>
          <p:cNvPr id="182" name="图片 6" descr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" y="1701165"/>
            <a:ext cx="6031230" cy="40684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3" name="文本框 7"/>
          <p:cNvSpPr txBox="1"/>
          <p:nvPr/>
        </p:nvSpPr>
        <p:spPr>
          <a:xfrm>
            <a:off x="4008191" y="6165444"/>
            <a:ext cx="2179177" cy="345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</a:t>
            </a:r>
            <a:r>
              <a:t>4 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面捕引擎框架图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文本框 65"/>
          <p:cNvSpPr txBox="1"/>
          <p:nvPr/>
        </p:nvSpPr>
        <p:spPr>
          <a:xfrm>
            <a:off x="911225" y="1557020"/>
            <a:ext cx="3213736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遇到问题：</a:t>
            </a:r>
          </a:p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Mediapipe只能提供478个坐标，不能提供表情数据和头部坐标，</a:t>
            </a:r>
            <a:r>
              <a:rPr 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模型并不能直接驱动这些数据</a:t>
            </a:r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en-US" altLang="zh-CN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7" name="文本框 67"/>
          <p:cNvSpPr txBox="1"/>
          <p:nvPr/>
        </p:nvSpPr>
        <p:spPr>
          <a:xfrm>
            <a:off x="983615" y="3357245"/>
            <a:ext cx="3305810" cy="32512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解决方案：</a:t>
            </a:r>
            <a:endParaRPr sz="1200"/>
          </a:p>
          <a:p>
            <a:pPr algn="l">
              <a:lnSpc>
                <a:spcPct val="150000"/>
              </a:lnSpc>
              <a:def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拿眨眼举个例子，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首先拿到的是mediapipe引擎给出的关键点位，采用眨眼函数、分段函数、滤波器以及在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lerp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函数处理后输出低延迟，稳定可靠的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blendshape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值。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为此自研了一套基于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Mediapipe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面捕结算器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ts val="1600"/>
              </a:lnSpc>
              <a:defRPr sz="1200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00" name="组合 1"/>
          <p:cNvGrpSpPr/>
          <p:nvPr/>
        </p:nvGrpSpPr>
        <p:grpSpPr>
          <a:xfrm>
            <a:off x="836929" y="771169"/>
            <a:ext cx="680150" cy="575933"/>
            <a:chOff x="96969" y="128765"/>
            <a:chExt cx="680148" cy="575932"/>
          </a:xfrm>
        </p:grpSpPr>
        <p:sp>
          <p:nvSpPr>
            <p:cNvPr id="198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文本框 3"/>
            <p:cNvSpPr txBox="1"/>
            <p:nvPr/>
          </p:nvSpPr>
          <p:spPr>
            <a:xfrm>
              <a:off x="218440" y="248285"/>
              <a:ext cx="437514" cy="335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201" name="文本框 4"/>
          <p:cNvSpPr txBox="1"/>
          <p:nvPr/>
        </p:nvSpPr>
        <p:spPr>
          <a:xfrm>
            <a:off x="1559496" y="764767"/>
            <a:ext cx="7319645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>
              <a:lnSpc>
                <a:spcPct val="150000"/>
              </a:lnSpc>
              <a:defRPr>
                <a:solidFill>
                  <a:srgbClr val="333F50"/>
                </a:solidFill>
              </a:defRPr>
            </a:pPr>
            <a:r>
              <a:rPr lang="zh-CN" b="1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表情算法</a:t>
            </a:r>
            <a:endParaRPr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87845" y="274320"/>
            <a:ext cx="457200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配图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 descr="mediapipe面捕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8255" y="78740"/>
            <a:ext cx="6700520" cy="6700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文本框 66"/>
          <p:cNvSpPr txBox="1"/>
          <p:nvPr/>
        </p:nvSpPr>
        <p:spPr>
          <a:xfrm>
            <a:off x="740469" y="1633218"/>
            <a:ext cx="3213736" cy="19380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遇到的问题：</a:t>
            </a:r>
            <a:endParaRPr sz="1200"/>
          </a:p>
          <a:p>
            <a:pPr algn="just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汉仪晓波花月圆W"/>
                <a:sym typeface="汉仪晓波花月圆W"/>
              </a:rPr>
              <a:t>模型的头部旋转坐标根据模型父节点的旋转来确定，所以计算得到的头部旋转的值不能直接应用到模型的头部。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汉仪晓波花月圆W"/>
              <a:sym typeface="汉仪晓波花月圆W"/>
            </a:endParaRPr>
          </a:p>
        </p:txBody>
      </p:sp>
      <p:sp>
        <p:nvSpPr>
          <p:cNvPr id="216" name="文本框 68"/>
          <p:cNvSpPr txBox="1"/>
          <p:nvPr/>
        </p:nvSpPr>
        <p:spPr>
          <a:xfrm>
            <a:off x="767774" y="3861052"/>
            <a:ext cx="3213736" cy="15684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defRPr sz="1600" b="1">
                <a:solidFill>
                  <a:srgbClr val="333F50"/>
                </a:solidFill>
                <a:latin typeface="汉仪晓波花月圆W"/>
                <a:ea typeface="汉仪晓波花月圆W"/>
                <a:cs typeface="汉仪晓波花月圆W"/>
                <a:sym typeface="汉仪晓波花月圆W"/>
              </a:defRPr>
            </a:pPr>
            <a:r>
              <a:t>解决方案：</a:t>
            </a:r>
            <a:endParaRPr sz="1200"/>
          </a:p>
          <a:p>
            <a:pPr algn="just">
              <a:lnSpc>
                <a:spcPct val="150000"/>
              </a:lnSpc>
              <a:defRPr sz="1200">
                <a:solidFill>
                  <a:srgbClr val="333F50"/>
                </a:solidFill>
              </a:defRPr>
            </a:pP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为了使头部节点旋转正确，我将模型头部的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localRotation</a:t>
            </a:r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汉仪晓波花月圆W"/>
              </a:rPr>
              <a:t>矩阵映射到</a:t>
            </a:r>
            <a:r>
              <a:rPr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worldRotation矩阵</a:t>
            </a:r>
            <a:endParaRPr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19" name="组合 1"/>
          <p:cNvGrpSpPr/>
          <p:nvPr/>
        </p:nvGrpSpPr>
        <p:grpSpPr>
          <a:xfrm>
            <a:off x="739960" y="642404"/>
            <a:ext cx="874087" cy="833463"/>
            <a:chOff x="0" y="0"/>
            <a:chExt cx="874085" cy="833461"/>
          </a:xfrm>
        </p:grpSpPr>
        <p:sp>
          <p:nvSpPr>
            <p:cNvPr id="217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220" name="文本框 4"/>
          <p:cNvSpPr txBox="1"/>
          <p:nvPr/>
        </p:nvSpPr>
        <p:spPr>
          <a:xfrm>
            <a:off x="1614106" y="793976"/>
            <a:ext cx="7319645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>
              <a:lnSpc>
                <a:spcPct val="150000"/>
              </a:lnSpc>
              <a:defRPr>
                <a:solidFill>
                  <a:srgbClr val="333F50"/>
                </a:solidFill>
              </a:defRPr>
            </a:pP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头部</a:t>
            </a: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旋转</a:t>
            </a:r>
            <a:endParaRPr lang="zh-CN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pic>
        <p:nvPicPr>
          <p:cNvPr id="221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1720" y="1772920"/>
            <a:ext cx="5433695" cy="34734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1"/>
          <p:cNvGrpSpPr/>
          <p:nvPr/>
        </p:nvGrpSpPr>
        <p:grpSpPr>
          <a:xfrm>
            <a:off x="739960" y="642404"/>
            <a:ext cx="874087" cy="833463"/>
            <a:chOff x="0" y="0"/>
            <a:chExt cx="874085" cy="833461"/>
          </a:xfrm>
        </p:grpSpPr>
        <p:sp>
          <p:nvSpPr>
            <p:cNvPr id="217" name="六边形 2"/>
            <p:cNvSpPr/>
            <p:nvPr/>
          </p:nvSpPr>
          <p:spPr>
            <a:xfrm rot="1740000">
              <a:off x="96969" y="128765"/>
              <a:ext cx="680148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277" y="0"/>
                  </a:lnTo>
                  <a:lnTo>
                    <a:pt x="16323" y="0"/>
                  </a:lnTo>
                  <a:lnTo>
                    <a:pt x="21600" y="10800"/>
                  </a:lnTo>
                  <a:lnTo>
                    <a:pt x="16323" y="21600"/>
                  </a:lnTo>
                  <a:lnTo>
                    <a:pt x="5277" y="21600"/>
                  </a:lnTo>
                  <a:close/>
                </a:path>
              </a:pathLst>
            </a:cu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文本框 3"/>
            <p:cNvSpPr txBox="1"/>
            <p:nvPr/>
          </p:nvSpPr>
          <p:spPr>
            <a:xfrm>
              <a:off x="269901" y="238210"/>
              <a:ext cx="33428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汉仪晓波花月圆W"/>
                  <a:ea typeface="汉仪晓波花月圆W"/>
                  <a:cs typeface="汉仪晓波花月圆W"/>
                  <a:sym typeface="汉仪晓波花月圆W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220" name="文本框 4"/>
          <p:cNvSpPr txBox="1"/>
          <p:nvPr/>
        </p:nvSpPr>
        <p:spPr>
          <a:xfrm>
            <a:off x="1487741" y="764766"/>
            <a:ext cx="7319645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>
              <a:lnSpc>
                <a:spcPct val="150000"/>
              </a:lnSpc>
              <a:defRPr>
                <a:solidFill>
                  <a:srgbClr val="333F50"/>
                </a:solidFill>
              </a:defRPr>
            </a:pP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表情算法</a:t>
            </a:r>
            <a:r>
              <a:rPr lang="zh-CN">
                <a:latin typeface="汉仪晓波花月圆W"/>
                <a:ea typeface="汉仪晓波花月圆W"/>
                <a:cs typeface="汉仪晓波花月圆W"/>
                <a:sym typeface="汉仪晓波花月圆W"/>
              </a:rPr>
              <a:t>总结</a:t>
            </a:r>
            <a:endParaRPr lang="zh-CN">
              <a:latin typeface="汉仪晓波花月圆W"/>
              <a:ea typeface="汉仪晓波花月圆W"/>
              <a:cs typeface="汉仪晓波花月圆W"/>
              <a:sym typeface="汉仪晓波花月圆W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4170" y="1628775"/>
            <a:ext cx="7231380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800">
                <a:sym typeface="+mn-ea"/>
              </a:rPr>
              <a:t>目前，这套基于</a:t>
            </a:r>
            <a:r>
              <a:rPr lang="en-US" altLang="zh-CN" sz="1800">
                <a:sym typeface="+mn-ea"/>
              </a:rPr>
              <a:t>Mediapipe</a:t>
            </a:r>
            <a:r>
              <a:rPr lang="zh-CN" altLang="en-US" sz="1800">
                <a:sym typeface="+mn-ea"/>
              </a:rPr>
              <a:t>点位的</a:t>
            </a:r>
            <a:r>
              <a:rPr lang="zh-CN" altLang="en-US">
                <a:sym typeface="+mn-ea"/>
              </a:rPr>
              <a:t>面捕</a:t>
            </a:r>
            <a:r>
              <a:rPr lang="zh-CN" sz="1800">
                <a:sym typeface="+mn-ea"/>
              </a:rPr>
              <a:t>结算器算法已经在</a:t>
            </a:r>
            <a:r>
              <a:rPr sz="1800">
                <a:sym typeface="+mn-ea"/>
              </a:rPr>
              <a:t>A级项目3D虚拟开播和A级项目Z-star </a:t>
            </a:r>
            <a:r>
              <a:rPr lang="zh-CN" sz="1800">
                <a:sym typeface="+mn-ea"/>
              </a:rPr>
              <a:t>落地了，</a:t>
            </a:r>
            <a:r>
              <a:rPr lang="en-US" altLang="zh-CN" sz="1800">
                <a:sym typeface="+mn-ea"/>
              </a:rPr>
              <a:t>PC</a:t>
            </a:r>
            <a:r>
              <a:rPr lang="zh-CN" altLang="en-US" sz="1800">
                <a:sym typeface="+mn-ea"/>
              </a:rPr>
              <a:t>端从</a:t>
            </a:r>
            <a:r>
              <a:rPr lang="en-US" altLang="zh-CN" sz="1800">
                <a:sym typeface="+mn-ea"/>
              </a:rPr>
              <a:t>2022-04-21</a:t>
            </a:r>
            <a:r>
              <a:rPr lang="zh-CN" altLang="en-US" sz="1800">
                <a:sym typeface="+mn-ea"/>
              </a:rPr>
              <a:t>上线至今</a:t>
            </a:r>
            <a:r>
              <a:rPr lang="zh-CN" sz="1800">
                <a:sym typeface="+mn-ea"/>
              </a:rPr>
              <a:t>已经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个月了，移动端从</a:t>
            </a:r>
            <a:r>
              <a:rPr lang="en-US" altLang="zh-CN">
                <a:sym typeface="+mn-ea"/>
              </a:rPr>
              <a:t>2022-08-31</a:t>
            </a:r>
            <a:r>
              <a:rPr lang="zh-CN" altLang="en-US">
                <a:sym typeface="+mn-ea"/>
              </a:rPr>
              <a:t>上线至今差不多一个月了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+mn-ea"/>
              </a:rPr>
              <a:t>面捕器已申请专利，待审核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COMMONDATA" val="eyJoZGlkIjoiNGIyZDU0MjM4ZDJkOGUyZjg4OTg4YjQ5NzA0MjM3YjI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4147</Words>
  <Application>WPS 演示</Application>
  <PresentationFormat/>
  <Paragraphs>355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Arial</vt:lpstr>
      <vt:lpstr>汉仪晓波花月圆W</vt:lpstr>
      <vt:lpstr>Segoe Print</vt:lpstr>
      <vt:lpstr>PingFang SC Semibold</vt:lpstr>
      <vt:lpstr>PingFang SC Regular</vt:lpstr>
      <vt:lpstr>微软雅黑</vt:lpstr>
      <vt:lpstr>Helvetica</vt:lpstr>
      <vt:lpstr>Arial Unicode MS</vt:lpstr>
      <vt:lpstr>等线</vt:lpstr>
      <vt:lpstr>Calibri</vt:lpstr>
      <vt:lpstr>Helvetica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罗子初_初初</cp:lastModifiedBy>
  <cp:revision>2</cp:revision>
  <dcterms:created xsi:type="dcterms:W3CDTF">2022-09-21T14:14:36Z</dcterms:created>
  <dcterms:modified xsi:type="dcterms:W3CDTF">2022-09-21T15:53:28Z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70C89A4DA7B04DF1B410020D4DA2155A</vt:lpwstr>
  </property>
  <property fmtid="{D5CDD505-2E9C-101B-9397-08002B2CF9AE}" pid="3" name="KSOProductBuildVer">
    <vt:lpwstr>2052-11.1.0.12358</vt:lpwstr>
  </property>
</Properties>
</file>